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notesMasterIdLst>
    <p:notesMasterId r:id="rId34"/>
  </p:notesMasterIdLst>
  <p:handoutMasterIdLst>
    <p:handoutMasterId r:id="rId35"/>
  </p:handoutMasterIdLst>
  <p:sldIdLst>
    <p:sldId id="639" r:id="rId2"/>
    <p:sldId id="640" r:id="rId3"/>
    <p:sldId id="683" r:id="rId4"/>
    <p:sldId id="684" r:id="rId5"/>
    <p:sldId id="641" r:id="rId6"/>
    <p:sldId id="686" r:id="rId7"/>
    <p:sldId id="679" r:id="rId8"/>
    <p:sldId id="673" r:id="rId9"/>
    <p:sldId id="674" r:id="rId10"/>
    <p:sldId id="309" r:id="rId11"/>
    <p:sldId id="644" r:id="rId12"/>
    <p:sldId id="668" r:id="rId13"/>
    <p:sldId id="680" r:id="rId14"/>
    <p:sldId id="681" r:id="rId15"/>
    <p:sldId id="645" r:id="rId16"/>
    <p:sldId id="647" r:id="rId17"/>
    <p:sldId id="669" r:id="rId18"/>
    <p:sldId id="670" r:id="rId19"/>
    <p:sldId id="671" r:id="rId20"/>
    <p:sldId id="648" r:id="rId21"/>
    <p:sldId id="649" r:id="rId22"/>
    <p:sldId id="682" r:id="rId23"/>
    <p:sldId id="650" r:id="rId24"/>
    <p:sldId id="651" r:id="rId25"/>
    <p:sldId id="667" r:id="rId26"/>
    <p:sldId id="653" r:id="rId27"/>
    <p:sldId id="654" r:id="rId28"/>
    <p:sldId id="655" r:id="rId29"/>
    <p:sldId id="656" r:id="rId30"/>
    <p:sldId id="657" r:id="rId31"/>
    <p:sldId id="658" r:id="rId32"/>
    <p:sldId id="659" r:id="rId33"/>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p:restoredTop sz="67244" autoAdjust="0"/>
  </p:normalViewPr>
  <p:slideViewPr>
    <p:cSldViewPr>
      <p:cViewPr varScale="1">
        <p:scale>
          <a:sx n="86" d="100"/>
          <a:sy n="86" d="100"/>
        </p:scale>
        <p:origin x="2128" y="18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DE64E6-A954-E949-8FB5-286ABB9C3224}" type="datetimeFigureOut">
              <a:rPr lang="en-US" smtClean="0"/>
              <a:t>9/17/18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A79A22D-AAAA-2248-A5BC-62C709E3D220}" type="slidenum">
              <a:rPr lang="en-US" smtClean="0"/>
              <a:t>‹#›</a:t>
            </a:fld>
            <a:endParaRPr lang="en-US"/>
          </a:p>
        </p:txBody>
      </p:sp>
    </p:spTree>
    <p:extLst>
      <p:ext uri="{BB962C8B-B14F-4D97-AF65-F5344CB8AC3E}">
        <p14:creationId xmlns:p14="http://schemas.microsoft.com/office/powerpoint/2010/main" val="10264925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FC062BE1-9E58-E44B-AEF2-88288090696B}" type="datetimeFigureOut">
              <a:rPr lang="en-US"/>
              <a:pPr>
                <a:defRPr/>
              </a:pPr>
              <a:t>9/17/18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E125A137-AA7B-6040-BEE2-8CA520FC8CED}" type="slidenum">
              <a:rPr lang="en-US"/>
              <a:pPr>
                <a:defRPr/>
              </a:pPr>
              <a:t>‹#›</a:t>
            </a:fld>
            <a:endParaRPr lang="en-US"/>
          </a:p>
        </p:txBody>
      </p:sp>
    </p:spTree>
    <p:extLst>
      <p:ext uri="{BB962C8B-B14F-4D97-AF65-F5344CB8AC3E}">
        <p14:creationId xmlns:p14="http://schemas.microsoft.com/office/powerpoint/2010/main" val="37350483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Traffic_light"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en.wikipedia.org/wiki/Semaphore"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A23252CE-F617-1A40-B961-96A8E0A39C30}" type="slidenum">
              <a:rPr lang="en-US">
                <a:latin typeface="Times New Roman" charset="0"/>
              </a:rPr>
              <a:pPr/>
              <a:t>1</a:t>
            </a:fld>
            <a:endParaRPr lang="en-US">
              <a:latin typeface="Times New Roman" charset="0"/>
            </a:endParaRPr>
          </a:p>
        </p:txBody>
      </p:sp>
      <p:sp>
        <p:nvSpPr>
          <p:cNvPr id="92163" name="Rectangle 2"/>
          <p:cNvSpPr>
            <a:spLocks noGrp="1" noRot="1" noChangeAspect="1" noChangeArrowheads="1" noTextEdit="1"/>
          </p:cNvSpPr>
          <p:nvPr>
            <p:ph type="sldImg"/>
          </p:nvPr>
        </p:nvSpPr>
        <p:spPr>
          <a:xfrm>
            <a:off x="381000" y="685800"/>
            <a:ext cx="6096000" cy="3429000"/>
          </a:xfrm>
          <a:ln/>
        </p:spPr>
      </p:sp>
      <p:sp>
        <p:nvSpPr>
          <p:cNvPr id="92164"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866" indent="-342866">
              <a:lnSpc>
                <a:spcPct val="90000"/>
              </a:lnSpc>
              <a:defRPr/>
            </a:pPr>
            <a:r>
              <a:rPr lang="en-US" dirty="0">
                <a:ea typeface="ＭＳ Ｐゴシック" charset="0"/>
                <a:cs typeface="ＭＳ Ｐゴシック" charset="0"/>
              </a:rPr>
              <a:t>Previous solutions are complicated and generally inaccessible to application programmers</a:t>
            </a:r>
          </a:p>
          <a:p>
            <a:pPr marL="342866" indent="-342866">
              <a:lnSpc>
                <a:spcPct val="90000"/>
              </a:lnSpc>
              <a:defRPr/>
            </a:pPr>
            <a:r>
              <a:rPr lang="en-US" dirty="0">
                <a:ea typeface="ＭＳ Ｐゴシック" charset="0"/>
                <a:cs typeface="ＭＳ Ｐゴシック" charset="0"/>
              </a:rPr>
              <a:t>OS designers build software tools to solve critical section problem</a:t>
            </a:r>
          </a:p>
          <a:p>
            <a:pPr marL="342866" indent="-342866">
              <a:lnSpc>
                <a:spcPct val="90000"/>
              </a:lnSpc>
              <a:defRPr/>
            </a:pPr>
            <a:r>
              <a:rPr lang="en-US" dirty="0">
                <a:ea typeface="ＭＳ Ｐゴシック" charset="0"/>
                <a:cs typeface="ＭＳ Ｐゴシック" charset="0"/>
              </a:rPr>
              <a:t>Simplest is </a:t>
            </a:r>
            <a:r>
              <a:rPr lang="en-US" sz="2000" dirty="0" err="1">
                <a:ea typeface="ＭＳ Ｐゴシック" charset="0"/>
                <a:cs typeface="ＭＳ Ｐゴシック" charset="0"/>
              </a:rPr>
              <a:t>mutex</a:t>
            </a:r>
            <a:r>
              <a:rPr lang="en-US" dirty="0">
                <a:ea typeface="ＭＳ Ｐゴシック" charset="0"/>
                <a:cs typeface="ＭＳ Ｐゴシック" charset="0"/>
              </a:rPr>
              <a:t> lock</a:t>
            </a:r>
          </a:p>
          <a:p>
            <a:pPr marL="342866" indent="-342866">
              <a:lnSpc>
                <a:spcPct val="90000"/>
              </a:lnSpc>
              <a:defRPr/>
            </a:pPr>
            <a:r>
              <a:rPr lang="en-US" dirty="0">
                <a:ea typeface="ＭＳ Ｐゴシック" charset="0"/>
                <a:cs typeface="ＭＳ Ｐゴシック" charset="0"/>
              </a:rPr>
              <a:t>Protect a critical section  by first </a:t>
            </a:r>
            <a:r>
              <a:rPr lang="en-US" sz="2000" b="1" dirty="0">
                <a:latin typeface="Courier New"/>
                <a:ea typeface="ＭＳ Ｐゴシック" charset="0"/>
                <a:cs typeface="Courier New"/>
              </a:rPr>
              <a:t>acquire()</a:t>
            </a:r>
            <a:r>
              <a:rPr lang="en-US" sz="2000" dirty="0">
                <a:ea typeface="ＭＳ Ｐゴシック" charset="0"/>
                <a:cs typeface="ＭＳ Ｐゴシック" charset="0"/>
              </a:rPr>
              <a:t> </a:t>
            </a:r>
            <a:r>
              <a:rPr lang="en-US" dirty="0">
                <a:ea typeface="ＭＳ Ｐゴシック" charset="0"/>
                <a:cs typeface="ＭＳ Ｐゴシック" charset="0"/>
              </a:rPr>
              <a:t>a lock then </a:t>
            </a:r>
            <a:r>
              <a:rPr lang="en-US" sz="2000" b="1" dirty="0">
                <a:latin typeface="Courier New"/>
                <a:ea typeface="ＭＳ Ｐゴシック" charset="0"/>
                <a:cs typeface="Courier New"/>
              </a:rPr>
              <a:t>release()</a:t>
            </a:r>
            <a:r>
              <a:rPr lang="en-US" sz="2000" dirty="0">
                <a:ea typeface="ＭＳ Ｐゴシック" charset="0"/>
                <a:cs typeface="ＭＳ Ｐゴシック" charset="0"/>
              </a:rPr>
              <a:t> </a:t>
            </a:r>
            <a:r>
              <a:rPr lang="en-US" dirty="0">
                <a:ea typeface="ＭＳ Ｐゴシック" charset="0"/>
                <a:cs typeface="ＭＳ Ｐゴシック" charset="0"/>
              </a:rPr>
              <a:t>the lock</a:t>
            </a:r>
          </a:p>
          <a:p>
            <a:pPr marL="742876" lvl="1" indent="-285722">
              <a:lnSpc>
                <a:spcPct val="90000"/>
              </a:lnSpc>
              <a:defRPr/>
            </a:pPr>
            <a:r>
              <a:rPr lang="en-US" dirty="0">
                <a:ea typeface="ＭＳ Ｐゴシック" charset="0"/>
                <a:cs typeface="ＭＳ Ｐゴシック" charset="0"/>
              </a:rPr>
              <a:t>Boolean variable indicating if lock is available or not</a:t>
            </a:r>
          </a:p>
          <a:p>
            <a:pPr marL="342866" indent="-342866">
              <a:lnSpc>
                <a:spcPct val="90000"/>
              </a:lnSpc>
              <a:defRPr/>
            </a:pPr>
            <a:r>
              <a:rPr lang="en-US" dirty="0">
                <a:ea typeface="ＭＳ Ｐゴシック" charset="0"/>
                <a:cs typeface="ＭＳ Ｐゴシック" charset="0"/>
              </a:rPr>
              <a:t>Calls to </a:t>
            </a:r>
            <a:r>
              <a:rPr lang="en-US" sz="2000" b="1" dirty="0">
                <a:latin typeface="Courier New"/>
                <a:ea typeface="ＭＳ Ｐゴシック" charset="0"/>
                <a:cs typeface="Courier New"/>
              </a:rPr>
              <a:t>acquire()</a:t>
            </a:r>
            <a:r>
              <a:rPr lang="en-US" sz="2000" dirty="0">
                <a:ea typeface="ＭＳ Ｐゴシック" charset="0"/>
                <a:cs typeface="ＭＳ Ｐゴシック" charset="0"/>
              </a:rPr>
              <a:t> </a:t>
            </a:r>
            <a:r>
              <a:rPr lang="en-US" dirty="0">
                <a:ea typeface="ＭＳ Ｐゴシック" charset="0"/>
                <a:cs typeface="ＭＳ Ｐゴシック" charset="0"/>
              </a:rPr>
              <a:t>and </a:t>
            </a:r>
            <a:r>
              <a:rPr lang="en-US" sz="2000" b="1" dirty="0">
                <a:latin typeface="Courier New"/>
                <a:ea typeface="ＭＳ Ｐゴシック" charset="0"/>
                <a:cs typeface="Courier New"/>
              </a:rPr>
              <a:t>release()</a:t>
            </a:r>
            <a:r>
              <a:rPr lang="en-US" sz="2000" dirty="0">
                <a:ea typeface="ＭＳ Ｐゴシック" charset="0"/>
                <a:cs typeface="ＭＳ Ｐゴシック" charset="0"/>
              </a:rPr>
              <a:t> </a:t>
            </a:r>
            <a:r>
              <a:rPr lang="en-US" dirty="0">
                <a:ea typeface="ＭＳ Ｐゴシック" charset="0"/>
                <a:cs typeface="ＭＳ Ｐゴシック" charset="0"/>
              </a:rPr>
              <a:t>must be atomic</a:t>
            </a:r>
          </a:p>
          <a:p>
            <a:pPr marL="742876" lvl="1" indent="-285722">
              <a:lnSpc>
                <a:spcPct val="90000"/>
              </a:lnSpc>
              <a:defRPr/>
            </a:pPr>
            <a:r>
              <a:rPr lang="en-US" dirty="0">
                <a:ea typeface="ＭＳ Ｐゴシック" charset="0"/>
                <a:cs typeface="ＭＳ Ｐゴシック" charset="0"/>
              </a:rPr>
              <a:t>Usually implemented via hardware atomic instructions</a:t>
            </a:r>
          </a:p>
          <a:p>
            <a:pPr marL="342866" indent="-342866">
              <a:lnSpc>
                <a:spcPct val="90000"/>
              </a:lnSpc>
              <a:defRPr/>
            </a:pPr>
            <a:r>
              <a:rPr lang="en-US" dirty="0">
                <a:ea typeface="ＭＳ Ｐゴシック" charset="0"/>
                <a:cs typeface="ＭＳ Ｐゴシック" charset="0"/>
              </a:rPr>
              <a:t>But this solution requires </a:t>
            </a:r>
            <a:r>
              <a:rPr lang="en-US" b="1" dirty="0">
                <a:solidFill>
                  <a:srgbClr val="3366FF"/>
                </a:solidFill>
                <a:ea typeface="ＭＳ Ｐゴシック" charset="0"/>
                <a:cs typeface="ＭＳ Ｐゴシック" charset="-128"/>
              </a:rPr>
              <a:t>busy waiting</a:t>
            </a:r>
          </a:p>
          <a:p>
            <a:pPr marL="742896" lvl="1" indent="-342866">
              <a:lnSpc>
                <a:spcPct val="90000"/>
              </a:lnSpc>
              <a:buFont typeface="Monotype Sorts" charset="0"/>
              <a:buChar char="n"/>
              <a:defRPr/>
            </a:pPr>
            <a:r>
              <a:rPr lang="en-US" dirty="0">
                <a:ea typeface="ＭＳ Ｐゴシック" charset="0"/>
                <a:cs typeface="ＭＳ Ｐゴシック" charset="0"/>
              </a:rPr>
              <a:t>This lock therefore called a </a:t>
            </a:r>
            <a:r>
              <a:rPr lang="en-US" b="1" dirty="0">
                <a:solidFill>
                  <a:srgbClr val="3366FF"/>
                </a:solidFill>
                <a:ea typeface="ＭＳ Ｐゴシック" charset="0"/>
                <a:cs typeface="ＭＳ Ｐゴシック" charset="-128"/>
              </a:rPr>
              <a:t>spinlock</a:t>
            </a:r>
          </a:p>
          <a:p>
            <a:endParaRPr lang="en-US" dirty="0">
              <a:ea typeface="MS PGothic" charset="0"/>
            </a:endParaRPr>
          </a:p>
        </p:txBody>
      </p:sp>
    </p:spTree>
    <p:extLst>
      <p:ext uri="{BB962C8B-B14F-4D97-AF65-F5344CB8AC3E}">
        <p14:creationId xmlns:p14="http://schemas.microsoft.com/office/powerpoint/2010/main" val="1889495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E83F79DE-FF8D-5A4D-B37E-7EB96A5909BF}" type="slidenum">
              <a:rPr lang="en-US">
                <a:latin typeface="Times New Roman" charset="0"/>
              </a:rPr>
              <a:pPr/>
              <a:t>12</a:t>
            </a:fld>
            <a:endParaRPr lang="en-US">
              <a:latin typeface="Times New Roman" charset="0"/>
            </a:endParaRPr>
          </a:p>
        </p:txBody>
      </p:sp>
      <p:sp>
        <p:nvSpPr>
          <p:cNvPr id="96259" name="Rectangle 2"/>
          <p:cNvSpPr>
            <a:spLocks noGrp="1" noRot="1" noChangeAspect="1" noChangeArrowheads="1" noTextEdit="1"/>
          </p:cNvSpPr>
          <p:nvPr>
            <p:ph type="sldImg"/>
          </p:nvPr>
        </p:nvSpPr>
        <p:spPr>
          <a:xfrm>
            <a:off x="381000" y="685800"/>
            <a:ext cx="6096000" cy="3429000"/>
          </a:xfrm>
          <a:ln/>
        </p:spPr>
      </p:sp>
      <p:sp>
        <p:nvSpPr>
          <p:cNvPr id="96260"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MS PGothic" charset="0"/>
            </a:endParaRPr>
          </a:p>
        </p:txBody>
      </p:sp>
    </p:spTree>
    <p:extLst>
      <p:ext uri="{BB962C8B-B14F-4D97-AF65-F5344CB8AC3E}">
        <p14:creationId xmlns:p14="http://schemas.microsoft.com/office/powerpoint/2010/main" val="2741019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E83F79DE-FF8D-5A4D-B37E-7EB96A5909BF}" type="slidenum">
              <a:rPr lang="en-US">
                <a:latin typeface="Times New Roman" charset="0"/>
              </a:rPr>
              <a:pPr/>
              <a:t>13</a:t>
            </a:fld>
            <a:endParaRPr lang="en-US">
              <a:latin typeface="Times New Roman" charset="0"/>
            </a:endParaRPr>
          </a:p>
        </p:txBody>
      </p:sp>
      <p:sp>
        <p:nvSpPr>
          <p:cNvPr id="96259" name="Rectangle 2"/>
          <p:cNvSpPr>
            <a:spLocks noGrp="1" noRot="1" noChangeAspect="1" noChangeArrowheads="1" noTextEdit="1"/>
          </p:cNvSpPr>
          <p:nvPr>
            <p:ph type="sldImg"/>
          </p:nvPr>
        </p:nvSpPr>
        <p:spPr>
          <a:xfrm>
            <a:off x="381000" y="685800"/>
            <a:ext cx="6096000" cy="3429000"/>
          </a:xfrm>
          <a:ln/>
        </p:spPr>
      </p:sp>
      <p:sp>
        <p:nvSpPr>
          <p:cNvPr id="96260"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MS PGothic" charset="0"/>
            </a:endParaRPr>
          </a:p>
        </p:txBody>
      </p:sp>
    </p:spTree>
    <p:extLst>
      <p:ext uri="{BB962C8B-B14F-4D97-AF65-F5344CB8AC3E}">
        <p14:creationId xmlns:p14="http://schemas.microsoft.com/office/powerpoint/2010/main" val="457668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22CFE606-3560-CE4E-829E-B44B722CDB4D}" type="slidenum">
              <a:rPr lang="en-US">
                <a:latin typeface="Times New Roman" charset="0"/>
              </a:rPr>
              <a:pPr/>
              <a:t>14</a:t>
            </a:fld>
            <a:endParaRPr lang="en-US">
              <a:latin typeface="Times New Roman" charset="0"/>
            </a:endParaRPr>
          </a:p>
        </p:txBody>
      </p:sp>
      <p:sp>
        <p:nvSpPr>
          <p:cNvPr id="97283" name="Rectangle 2"/>
          <p:cNvSpPr>
            <a:spLocks noGrp="1" noRot="1" noChangeAspect="1" noChangeArrowheads="1" noTextEdit="1"/>
          </p:cNvSpPr>
          <p:nvPr>
            <p:ph type="sldImg"/>
          </p:nvPr>
        </p:nvSpPr>
        <p:spPr>
          <a:xfrm>
            <a:off x="381000" y="685800"/>
            <a:ext cx="6096000" cy="3429000"/>
          </a:xfrm>
          <a:ln/>
        </p:spPr>
      </p:sp>
      <p:sp>
        <p:nvSpPr>
          <p:cNvPr id="97284"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MS PGothic" charset="0"/>
            </a:endParaRPr>
          </a:p>
        </p:txBody>
      </p:sp>
    </p:spTree>
    <p:extLst>
      <p:ext uri="{BB962C8B-B14F-4D97-AF65-F5344CB8AC3E}">
        <p14:creationId xmlns:p14="http://schemas.microsoft.com/office/powerpoint/2010/main" val="1101311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EBB28CFD-9175-B646-B48F-11C4B2FB0F3F}" type="slidenum">
              <a:rPr lang="en-US">
                <a:latin typeface="Times New Roman" charset="0"/>
              </a:rPr>
              <a:pPr/>
              <a:t>15</a:t>
            </a:fld>
            <a:endParaRPr lang="en-US">
              <a:latin typeface="Times New Roman" charset="0"/>
            </a:endParaRPr>
          </a:p>
        </p:txBody>
      </p:sp>
      <p:sp>
        <p:nvSpPr>
          <p:cNvPr id="98307" name="Rectangle 2"/>
          <p:cNvSpPr>
            <a:spLocks noGrp="1" noRot="1" noChangeAspect="1" noChangeArrowheads="1" noTextEdit="1"/>
          </p:cNvSpPr>
          <p:nvPr>
            <p:ph type="sldImg"/>
          </p:nvPr>
        </p:nvSpPr>
        <p:spPr>
          <a:xfrm>
            <a:off x="381000" y="685800"/>
            <a:ext cx="6096000" cy="3429000"/>
          </a:xfrm>
          <a:ln/>
        </p:spPr>
      </p:sp>
      <p:sp>
        <p:nvSpPr>
          <p:cNvPr id="98308"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fontScale="55000" lnSpcReduction="20000"/>
          </a:bodyPr>
          <a:lstStyle/>
          <a:p>
            <a:pPr>
              <a:lnSpc>
                <a:spcPct val="90000"/>
              </a:lnSpc>
              <a:tabLst>
                <a:tab pos="1882775" algn="ctr"/>
                <a:tab pos="4568825" algn="ctr"/>
              </a:tabLst>
            </a:pPr>
            <a:r>
              <a:rPr lang="en-US" sz="2800" b="1" dirty="0">
                <a:solidFill>
                  <a:srgbClr val="3366FF"/>
                </a:solidFill>
                <a:ea typeface="MS PGothic" charset="0"/>
              </a:rPr>
              <a:t>Deadlock </a:t>
            </a:r>
            <a:r>
              <a:rPr lang="en-US" sz="2800" dirty="0">
                <a:ea typeface="MS PGothic" charset="0"/>
              </a:rPr>
              <a:t>– two or more processes are waiting indefinitely for an event that can be caused by only one of the waiting processes</a:t>
            </a:r>
          </a:p>
          <a:p>
            <a:pPr>
              <a:lnSpc>
                <a:spcPct val="90000"/>
              </a:lnSpc>
              <a:tabLst>
                <a:tab pos="1882775" algn="ctr"/>
                <a:tab pos="4568825" algn="ctr"/>
              </a:tabLst>
            </a:pPr>
            <a:r>
              <a:rPr lang="en-US" sz="2800" dirty="0">
                <a:solidFill>
                  <a:srgbClr val="000000"/>
                </a:solidFill>
                <a:ea typeface="MS PGothic" charset="0"/>
              </a:rPr>
              <a:t>Let </a:t>
            </a:r>
            <a:r>
              <a:rPr lang="en-US" sz="2800" b="1" i="1" dirty="0">
                <a:solidFill>
                  <a:srgbClr val="000000"/>
                </a:solidFill>
                <a:ea typeface="MS PGothic" charset="0"/>
                <a:cs typeface="Courier New" charset="0"/>
              </a:rPr>
              <a:t>S</a:t>
            </a:r>
            <a:r>
              <a:rPr lang="en-US" sz="2800" dirty="0">
                <a:solidFill>
                  <a:srgbClr val="000000"/>
                </a:solidFill>
                <a:ea typeface="MS PGothic" charset="0"/>
              </a:rPr>
              <a:t> and</a:t>
            </a:r>
            <a:r>
              <a:rPr lang="en-US" sz="2800" b="1" dirty="0">
                <a:solidFill>
                  <a:srgbClr val="000000"/>
                </a:solidFill>
                <a:ea typeface="MS PGothic" charset="0"/>
                <a:cs typeface="Courier New" charset="0"/>
              </a:rPr>
              <a:t> </a:t>
            </a:r>
            <a:r>
              <a:rPr lang="en-US" sz="2800" b="1" i="1" dirty="0">
                <a:solidFill>
                  <a:srgbClr val="000000"/>
                </a:solidFill>
                <a:ea typeface="MS PGothic" charset="0"/>
                <a:cs typeface="Courier New" charset="0"/>
              </a:rPr>
              <a:t>Q</a:t>
            </a:r>
            <a:r>
              <a:rPr lang="en-US" sz="2800" b="1" dirty="0">
                <a:solidFill>
                  <a:srgbClr val="000000"/>
                </a:solidFill>
                <a:ea typeface="MS PGothic" charset="0"/>
                <a:cs typeface="Courier New" charset="0"/>
              </a:rPr>
              <a:t> </a:t>
            </a:r>
            <a:r>
              <a:rPr lang="en-US" sz="2800" dirty="0">
                <a:solidFill>
                  <a:srgbClr val="000000"/>
                </a:solidFill>
                <a:ea typeface="MS PGothic" charset="0"/>
              </a:rPr>
              <a:t>be </a:t>
            </a:r>
            <a:r>
              <a:rPr lang="en-US" sz="2800" dirty="0">
                <a:ea typeface="MS PGothic" charset="0"/>
              </a:rPr>
              <a:t>two semaphores initialized to 1</a:t>
            </a:r>
          </a:p>
          <a:p>
            <a:pPr>
              <a:lnSpc>
                <a:spcPct val="90000"/>
              </a:lnSpc>
              <a:buFont typeface="Monotype Sorts" charset="0"/>
              <a:buNone/>
              <a:tabLst>
                <a:tab pos="1882775" algn="ctr"/>
                <a:tab pos="4568825" algn="ctr"/>
              </a:tabLst>
            </a:pPr>
            <a:r>
              <a:rPr lang="en-US" sz="2800" i="1" dirty="0">
                <a:solidFill>
                  <a:srgbClr val="000000"/>
                </a:solidFill>
                <a:ea typeface="MS PGothic" charset="0"/>
              </a:rPr>
              <a:t>		        P</a:t>
            </a:r>
            <a:r>
              <a:rPr lang="en-US" sz="2800" baseline="-25000" dirty="0">
                <a:solidFill>
                  <a:srgbClr val="000000"/>
                </a:solidFill>
                <a:ea typeface="MS PGothic" charset="0"/>
              </a:rPr>
              <a:t>0</a:t>
            </a:r>
            <a:r>
              <a:rPr lang="en-US" sz="2800" dirty="0">
                <a:solidFill>
                  <a:srgbClr val="000000"/>
                </a:solidFill>
                <a:ea typeface="MS PGothic" charset="0"/>
              </a:rPr>
              <a:t>	                            </a:t>
            </a:r>
            <a:r>
              <a:rPr lang="en-US" sz="2800" i="1" dirty="0">
                <a:solidFill>
                  <a:srgbClr val="000000"/>
                </a:solidFill>
                <a:ea typeface="MS PGothic" charset="0"/>
              </a:rPr>
              <a:t>P</a:t>
            </a:r>
            <a:r>
              <a:rPr lang="en-US" sz="2800" baseline="-25000" dirty="0">
                <a:solidFill>
                  <a:srgbClr val="000000"/>
                </a:solidFill>
                <a:ea typeface="MS PGothic" charset="0"/>
              </a:rPr>
              <a:t>1</a:t>
            </a:r>
          </a:p>
          <a:p>
            <a:pPr>
              <a:lnSpc>
                <a:spcPct val="90000"/>
              </a:lnSpc>
              <a:buFont typeface="Monotype Sorts" charset="0"/>
              <a:buNone/>
              <a:tabLst>
                <a:tab pos="1882775" algn="ctr"/>
                <a:tab pos="4568825" algn="ctr"/>
              </a:tabLst>
            </a:pPr>
            <a:r>
              <a:rPr lang="en-US" sz="2800" b="1" dirty="0">
                <a:solidFill>
                  <a:srgbClr val="000000"/>
                </a:solidFill>
                <a:ea typeface="MS PGothic" charset="0"/>
                <a:cs typeface="Courier New" charset="0"/>
              </a:rPr>
              <a:t>	          wait(S); 	              wait(Q);</a:t>
            </a:r>
          </a:p>
          <a:p>
            <a:pPr>
              <a:lnSpc>
                <a:spcPct val="90000"/>
              </a:lnSpc>
              <a:buFont typeface="Monotype Sorts" charset="0"/>
              <a:buNone/>
              <a:tabLst>
                <a:tab pos="1882775" algn="ctr"/>
                <a:tab pos="4568825" algn="ctr"/>
              </a:tabLst>
            </a:pPr>
            <a:r>
              <a:rPr lang="en-US" sz="2800" b="1" dirty="0">
                <a:solidFill>
                  <a:srgbClr val="000000"/>
                </a:solidFill>
                <a:ea typeface="MS PGothic" charset="0"/>
                <a:cs typeface="Courier New" charset="0"/>
              </a:rPr>
              <a:t>	           wait(Q); 	              wait(S);</a:t>
            </a:r>
          </a:p>
          <a:p>
            <a:pPr>
              <a:lnSpc>
                <a:spcPct val="90000"/>
              </a:lnSpc>
              <a:buFont typeface="Monotype Sorts" charset="0"/>
              <a:buNone/>
              <a:tabLst>
                <a:tab pos="1882775" algn="ctr"/>
                <a:tab pos="4568825" algn="ctr"/>
              </a:tabLst>
            </a:pPr>
            <a:r>
              <a:rPr lang="en-US" sz="2800" b="1" dirty="0">
                <a:solidFill>
                  <a:srgbClr val="000000"/>
                </a:solidFill>
                <a:ea typeface="MS PGothic" charset="0"/>
                <a:cs typeface="Courier New" charset="0"/>
              </a:rPr>
              <a:t>		 ...		     ...</a:t>
            </a:r>
          </a:p>
          <a:p>
            <a:pPr>
              <a:lnSpc>
                <a:spcPct val="90000"/>
              </a:lnSpc>
              <a:buFont typeface="Monotype Sorts" charset="0"/>
              <a:buNone/>
              <a:tabLst>
                <a:tab pos="1882775" algn="ctr"/>
                <a:tab pos="4568825" algn="ctr"/>
              </a:tabLst>
            </a:pPr>
            <a:r>
              <a:rPr lang="en-US" sz="2800" b="1" dirty="0">
                <a:solidFill>
                  <a:srgbClr val="000000"/>
                </a:solidFill>
                <a:ea typeface="MS PGothic" charset="0"/>
                <a:cs typeface="Courier New" charset="0"/>
              </a:rPr>
              <a:t>	           signal(S);                 signal(Q);</a:t>
            </a:r>
          </a:p>
          <a:p>
            <a:pPr>
              <a:lnSpc>
                <a:spcPct val="90000"/>
              </a:lnSpc>
              <a:buFont typeface="Monotype Sorts" charset="0"/>
              <a:buNone/>
              <a:tabLst>
                <a:tab pos="1882775" algn="ctr"/>
                <a:tab pos="4568825" algn="ctr"/>
              </a:tabLst>
            </a:pPr>
            <a:r>
              <a:rPr lang="en-US" sz="2800" b="1" dirty="0">
                <a:solidFill>
                  <a:srgbClr val="000000"/>
                </a:solidFill>
                <a:ea typeface="MS PGothic" charset="0"/>
                <a:cs typeface="Courier New" charset="0"/>
              </a:rPr>
              <a:t>              signal(Q);                 signal(S);</a:t>
            </a:r>
          </a:p>
          <a:p>
            <a:pPr>
              <a:lnSpc>
                <a:spcPct val="90000"/>
              </a:lnSpc>
              <a:buFont typeface="Monotype Sorts" charset="0"/>
              <a:buNone/>
              <a:tabLst>
                <a:tab pos="1882775" algn="ctr"/>
                <a:tab pos="4568825" algn="ctr"/>
              </a:tabLst>
            </a:pPr>
            <a:endParaRPr lang="en-US" sz="2800" b="1" dirty="0">
              <a:solidFill>
                <a:srgbClr val="000000"/>
              </a:solidFill>
              <a:ea typeface="MS PGothic" charset="0"/>
              <a:cs typeface="Courier New" charset="0"/>
            </a:endParaRPr>
          </a:p>
          <a:p>
            <a:pPr>
              <a:lnSpc>
                <a:spcPct val="90000"/>
              </a:lnSpc>
              <a:tabLst>
                <a:tab pos="1882775" algn="ctr"/>
                <a:tab pos="4568825" algn="ctr"/>
              </a:tabLst>
            </a:pPr>
            <a:r>
              <a:rPr lang="en-US" sz="2800" b="1" dirty="0">
                <a:solidFill>
                  <a:srgbClr val="3366FF"/>
                </a:solidFill>
                <a:ea typeface="MS PGothic" charset="0"/>
                <a:sym typeface="MT Extra" charset="0"/>
              </a:rPr>
              <a:t>Starvation</a:t>
            </a:r>
            <a:r>
              <a:rPr lang="en-US" sz="2800" dirty="0">
                <a:solidFill>
                  <a:srgbClr val="3366FF"/>
                </a:solidFill>
                <a:ea typeface="MS PGothic" charset="0"/>
                <a:sym typeface="MT Extra" charset="0"/>
              </a:rPr>
              <a:t> </a:t>
            </a:r>
            <a:r>
              <a:rPr lang="en-US" sz="2800" dirty="0">
                <a:ea typeface="MS PGothic" charset="0"/>
              </a:rPr>
              <a:t>– </a:t>
            </a:r>
            <a:r>
              <a:rPr lang="en-US" sz="2800" b="1" dirty="0">
                <a:solidFill>
                  <a:srgbClr val="3366FF"/>
                </a:solidFill>
                <a:ea typeface="MS PGothic" charset="0"/>
              </a:rPr>
              <a:t>indefinite blocking  </a:t>
            </a:r>
          </a:p>
          <a:p>
            <a:pPr lvl="1">
              <a:lnSpc>
                <a:spcPct val="90000"/>
              </a:lnSpc>
              <a:tabLst>
                <a:tab pos="1882775" algn="ctr"/>
                <a:tab pos="4568825" algn="ctr"/>
              </a:tabLst>
            </a:pPr>
            <a:r>
              <a:rPr lang="en-US" dirty="0">
                <a:ea typeface="MS PGothic" charset="0"/>
              </a:rPr>
              <a:t>A process may never be removed from the semaphore queue in which it is suspended</a:t>
            </a:r>
          </a:p>
          <a:p>
            <a:pPr>
              <a:lnSpc>
                <a:spcPct val="90000"/>
              </a:lnSpc>
              <a:tabLst>
                <a:tab pos="1882775" algn="ctr"/>
                <a:tab pos="4568825" algn="ctr"/>
              </a:tabLst>
            </a:pPr>
            <a:r>
              <a:rPr lang="en-US" sz="2800" b="1" dirty="0">
                <a:solidFill>
                  <a:srgbClr val="3366FF"/>
                </a:solidFill>
                <a:ea typeface="MS PGothic" charset="0"/>
              </a:rPr>
              <a:t>Priority Inversion</a:t>
            </a:r>
            <a:r>
              <a:rPr lang="en-US" sz="2800" dirty="0">
                <a:solidFill>
                  <a:srgbClr val="3366FF"/>
                </a:solidFill>
                <a:ea typeface="MS PGothic" charset="0"/>
              </a:rPr>
              <a:t> </a:t>
            </a:r>
            <a:r>
              <a:rPr lang="en-US" sz="2800" dirty="0">
                <a:ea typeface="MS PGothic" charset="0"/>
              </a:rPr>
              <a:t>– Scheduling problem when lower-priority process holds a lock needed by higher-priority process</a:t>
            </a:r>
          </a:p>
          <a:p>
            <a:pPr lvl="1">
              <a:lnSpc>
                <a:spcPct val="90000"/>
              </a:lnSpc>
              <a:tabLst>
                <a:tab pos="1882775" algn="ctr"/>
                <a:tab pos="4568825" algn="ctr"/>
              </a:tabLst>
            </a:pPr>
            <a:r>
              <a:rPr lang="en-US" dirty="0">
                <a:ea typeface="MS PGothic" charset="0"/>
              </a:rPr>
              <a:t>Solved via </a:t>
            </a:r>
            <a:r>
              <a:rPr lang="en-US" b="1" dirty="0">
                <a:solidFill>
                  <a:srgbClr val="3366FF"/>
                </a:solidFill>
                <a:ea typeface="MS PGothic" charset="0"/>
              </a:rPr>
              <a:t>priority-inheritance protocol</a:t>
            </a:r>
          </a:p>
          <a:p>
            <a:endParaRPr lang="en-US" dirty="0">
              <a:ea typeface="MS PGothic" charset="0"/>
            </a:endParaRPr>
          </a:p>
        </p:txBody>
      </p:sp>
    </p:spTree>
    <p:extLst>
      <p:ext uri="{BB962C8B-B14F-4D97-AF65-F5344CB8AC3E}">
        <p14:creationId xmlns:p14="http://schemas.microsoft.com/office/powerpoint/2010/main" val="1132155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2F9450A1-FCD5-9040-BF46-47D9AFDB6150}" type="slidenum">
              <a:rPr lang="en-US">
                <a:latin typeface="Times New Roman" charset="0"/>
              </a:rPr>
              <a:pPr/>
              <a:t>16</a:t>
            </a:fld>
            <a:endParaRPr lang="en-US">
              <a:latin typeface="Times New Roman" charset="0"/>
            </a:endParaRPr>
          </a:p>
        </p:txBody>
      </p:sp>
      <p:sp>
        <p:nvSpPr>
          <p:cNvPr id="100355" name="Rectangle 2"/>
          <p:cNvSpPr>
            <a:spLocks noGrp="1" noRot="1" noChangeAspect="1" noChangeArrowheads="1" noTextEdit="1"/>
          </p:cNvSpPr>
          <p:nvPr>
            <p:ph type="sldImg"/>
          </p:nvPr>
        </p:nvSpPr>
        <p:spPr>
          <a:xfrm>
            <a:off x="381000" y="685800"/>
            <a:ext cx="6096000" cy="3429000"/>
          </a:xfrm>
          <a:ln/>
        </p:spPr>
      </p:sp>
      <p:sp>
        <p:nvSpPr>
          <p:cNvPr id="100356"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fontScale="92500" lnSpcReduction="10000"/>
          </a:bodyPr>
          <a:lstStyle/>
          <a:p>
            <a:r>
              <a:rPr lang="en-US" sz="1200" dirty="0">
                <a:latin typeface="+mn-lt"/>
                <a:ea typeface="MS PGothic" charset="0"/>
              </a:rPr>
              <a:t>Semaphore </a:t>
            </a:r>
            <a:r>
              <a:rPr lang="en-US" sz="1200" b="1" dirty="0" err="1">
                <a:solidFill>
                  <a:srgbClr val="000000"/>
                </a:solidFill>
                <a:latin typeface="+mn-lt"/>
                <a:ea typeface="MS PGothic" charset="0"/>
                <a:cs typeface="Courier New" charset="0"/>
              </a:rPr>
              <a:t>mutex</a:t>
            </a:r>
            <a:r>
              <a:rPr lang="en-US" sz="1200" b="1" dirty="0">
                <a:solidFill>
                  <a:srgbClr val="000000"/>
                </a:solidFill>
                <a:latin typeface="+mn-lt"/>
                <a:ea typeface="MS PGothic" charset="0"/>
                <a:cs typeface="Courier New" charset="0"/>
              </a:rPr>
              <a:t>:</a:t>
            </a:r>
            <a:r>
              <a:rPr lang="en-US" sz="1200" dirty="0">
                <a:solidFill>
                  <a:srgbClr val="000000"/>
                </a:solidFill>
                <a:latin typeface="+mn-lt"/>
                <a:ea typeface="MS PGothic" charset="0"/>
              </a:rPr>
              <a:t> i</a:t>
            </a:r>
            <a:r>
              <a:rPr lang="en-US" sz="1200" dirty="0">
                <a:latin typeface="+mn-lt"/>
                <a:ea typeface="MS PGothic" charset="0"/>
              </a:rPr>
              <a:t>nitial value 1</a:t>
            </a:r>
          </a:p>
          <a:p>
            <a:r>
              <a:rPr lang="en-US" sz="1200" dirty="0">
                <a:solidFill>
                  <a:srgbClr val="000000"/>
                </a:solidFill>
                <a:latin typeface="+mn-lt"/>
                <a:ea typeface="MS PGothic" charset="0"/>
              </a:rPr>
              <a:t>Semaphore </a:t>
            </a:r>
            <a:r>
              <a:rPr lang="en-US" sz="1200" b="1" dirty="0">
                <a:solidFill>
                  <a:srgbClr val="000000"/>
                </a:solidFill>
                <a:latin typeface="+mn-lt"/>
                <a:ea typeface="MS PGothic" charset="0"/>
                <a:cs typeface="Courier New" charset="0"/>
              </a:rPr>
              <a:t>full:</a:t>
            </a:r>
            <a:r>
              <a:rPr lang="en-US" sz="1200" dirty="0">
                <a:solidFill>
                  <a:srgbClr val="000000"/>
                </a:solidFill>
                <a:latin typeface="+mn-lt"/>
                <a:ea typeface="MS PGothic" charset="0"/>
              </a:rPr>
              <a:t> initial </a:t>
            </a:r>
            <a:r>
              <a:rPr lang="en-US" sz="1200" dirty="0">
                <a:latin typeface="+mn-lt"/>
                <a:ea typeface="MS PGothic" charset="0"/>
              </a:rPr>
              <a:t>value 0</a:t>
            </a:r>
          </a:p>
          <a:p>
            <a:r>
              <a:rPr lang="en-US" sz="1200" dirty="0">
                <a:latin typeface="+mn-lt"/>
                <a:ea typeface="MS PGothic" charset="0"/>
              </a:rPr>
              <a:t>Semaphore </a:t>
            </a:r>
            <a:r>
              <a:rPr lang="en-US" sz="1200" b="1" dirty="0">
                <a:solidFill>
                  <a:srgbClr val="000000"/>
                </a:solidFill>
                <a:latin typeface="+mn-lt"/>
                <a:ea typeface="MS PGothic" charset="0"/>
                <a:cs typeface="Courier New" charset="0"/>
              </a:rPr>
              <a:t>empty </a:t>
            </a:r>
            <a:r>
              <a:rPr lang="en-US" sz="1200" dirty="0">
                <a:solidFill>
                  <a:srgbClr val="000000"/>
                </a:solidFill>
                <a:latin typeface="+mn-lt"/>
                <a:ea typeface="MS PGothic" charset="0"/>
              </a:rPr>
              <a:t>initial </a:t>
            </a:r>
            <a:r>
              <a:rPr lang="en-US" sz="1200" dirty="0">
                <a:latin typeface="+mn-lt"/>
                <a:ea typeface="MS PGothic" charset="0"/>
              </a:rPr>
              <a:t>value 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latin typeface="+mn-lt"/>
              <a:ea typeface="MS PGothic"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latin typeface="+mn-lt"/>
              <a:ea typeface="MS PGothic"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mn-lt"/>
                <a:ea typeface="MS PGothic" charset="0"/>
              </a:rPr>
              <a:t>Classical Problems of Synchronization</a:t>
            </a:r>
            <a:endParaRPr lang="en-US" dirty="0">
              <a:latin typeface="Helvetica" charset="0"/>
              <a:ea typeface="MS PGothic"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latin typeface="Helvetica" charset="0"/>
              <a:ea typeface="MS PGothic"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Helvetica" charset="0"/>
                <a:ea typeface="MS PGothic" charset="0"/>
              </a:rPr>
              <a:t>Classical problems used to test newly-proposed synchronization schemes</a:t>
            </a:r>
          </a:p>
          <a:p>
            <a:pPr marL="514350" indent="-457200"/>
            <a:endParaRPr lang="en-US" dirty="0">
              <a:latin typeface="+mn-lt"/>
              <a:ea typeface="MS PGothic" charset="0"/>
            </a:endParaRPr>
          </a:p>
          <a:p>
            <a:pPr marL="514350" indent="-457200"/>
            <a:r>
              <a:rPr lang="en-US" dirty="0">
                <a:latin typeface="Helvetica" charset="0"/>
                <a:ea typeface="MS PGothic" charset="0"/>
              </a:rPr>
              <a:t>Bounded-Buffer Problem</a:t>
            </a:r>
          </a:p>
          <a:p>
            <a:pPr marL="514350" indent="-457200"/>
            <a:endParaRPr lang="en-US" dirty="0">
              <a:latin typeface="Helvetica" charset="0"/>
              <a:ea typeface="MS PGothic" charset="0"/>
            </a:endParaRPr>
          </a:p>
          <a:p>
            <a:pPr marL="514350" indent="-457200"/>
            <a:r>
              <a:rPr lang="en-US" dirty="0">
                <a:latin typeface="Helvetica" charset="0"/>
                <a:ea typeface="MS PGothic" charset="0"/>
              </a:rPr>
              <a:t>Readers and Writers Problem</a:t>
            </a:r>
          </a:p>
          <a:p>
            <a:pPr marL="514350" indent="-457200"/>
            <a:endParaRPr lang="en-US" dirty="0">
              <a:latin typeface="Helvetica" charset="0"/>
              <a:ea typeface="MS PGothic" charset="0"/>
            </a:endParaRPr>
          </a:p>
          <a:p>
            <a:pPr marL="514350" indent="-457200"/>
            <a:r>
              <a:rPr lang="en-US" dirty="0">
                <a:latin typeface="Helvetica" charset="0"/>
                <a:ea typeface="MS PGothic" charset="0"/>
              </a:rPr>
              <a:t>Dining-Philosophers Problem</a:t>
            </a:r>
          </a:p>
          <a:p>
            <a:pPr marL="514350" indent="-457200"/>
            <a:endParaRPr lang="en-US" dirty="0">
              <a:latin typeface="Helvetica" charset="0"/>
              <a:ea typeface="MS PGothic" charset="0"/>
            </a:endParaRPr>
          </a:p>
          <a:p>
            <a:pPr marL="514350" indent="-457200"/>
            <a:endParaRPr lang="en-US" dirty="0">
              <a:latin typeface="Helvetica" charset="0"/>
              <a:ea typeface="MS PGothic" charset="0"/>
            </a:endParaRPr>
          </a:p>
          <a:p>
            <a:pPr marL="514350" indent="-457200"/>
            <a:endParaRPr lang="en-US" dirty="0">
              <a:latin typeface="Helvetica" charset="0"/>
              <a:ea typeface="MS PGothic" charset="0"/>
            </a:endParaRPr>
          </a:p>
          <a:p>
            <a:r>
              <a:rPr lang="en-US" sz="1200" dirty="0">
                <a:ea typeface="MS PGothic" charset="0"/>
              </a:rPr>
              <a:t>Semaphore </a:t>
            </a:r>
            <a:r>
              <a:rPr lang="en-US" sz="1200" b="1" dirty="0" err="1">
                <a:solidFill>
                  <a:srgbClr val="000000"/>
                </a:solidFill>
                <a:ea typeface="MS PGothic" charset="0"/>
                <a:cs typeface="Courier New" charset="0"/>
              </a:rPr>
              <a:t>mutex</a:t>
            </a:r>
            <a:r>
              <a:rPr lang="en-US" sz="1200" dirty="0">
                <a:solidFill>
                  <a:srgbClr val="000000"/>
                </a:solidFill>
                <a:ea typeface="MS PGothic" charset="0"/>
              </a:rPr>
              <a:t> i</a:t>
            </a:r>
            <a:r>
              <a:rPr lang="en-US" sz="1200" dirty="0">
                <a:ea typeface="MS PGothic" charset="0"/>
              </a:rPr>
              <a:t>nitialized to the value 1</a:t>
            </a:r>
          </a:p>
          <a:p>
            <a:r>
              <a:rPr lang="en-US" sz="1200" dirty="0">
                <a:solidFill>
                  <a:srgbClr val="000000"/>
                </a:solidFill>
                <a:ea typeface="MS PGothic" charset="0"/>
              </a:rPr>
              <a:t>Semaphore </a:t>
            </a:r>
            <a:r>
              <a:rPr lang="en-US" sz="1200" b="1" dirty="0">
                <a:solidFill>
                  <a:srgbClr val="000000"/>
                </a:solidFill>
                <a:ea typeface="MS PGothic" charset="0"/>
                <a:cs typeface="Courier New" charset="0"/>
              </a:rPr>
              <a:t>full</a:t>
            </a:r>
            <a:r>
              <a:rPr lang="en-US" sz="1200" dirty="0">
                <a:solidFill>
                  <a:srgbClr val="000000"/>
                </a:solidFill>
                <a:ea typeface="MS PGothic" charset="0"/>
              </a:rPr>
              <a:t> initialized </a:t>
            </a:r>
            <a:r>
              <a:rPr lang="en-US" sz="1200" dirty="0">
                <a:ea typeface="MS PGothic" charset="0"/>
              </a:rPr>
              <a:t>to the value 0</a:t>
            </a:r>
          </a:p>
          <a:p>
            <a:r>
              <a:rPr lang="en-US" sz="1200" dirty="0">
                <a:ea typeface="MS PGothic" charset="0"/>
              </a:rPr>
              <a:t>Semaphore </a:t>
            </a:r>
            <a:r>
              <a:rPr lang="en-US" sz="1200" b="1" dirty="0">
                <a:solidFill>
                  <a:srgbClr val="000000"/>
                </a:solidFill>
                <a:ea typeface="MS PGothic" charset="0"/>
                <a:cs typeface="Courier New" charset="0"/>
              </a:rPr>
              <a:t>empty </a:t>
            </a:r>
            <a:r>
              <a:rPr lang="en-US" sz="1200" dirty="0">
                <a:solidFill>
                  <a:srgbClr val="000000"/>
                </a:solidFill>
                <a:ea typeface="MS PGothic" charset="0"/>
              </a:rPr>
              <a:t>initialized </a:t>
            </a:r>
            <a:r>
              <a:rPr lang="en-US" sz="1200" dirty="0">
                <a:ea typeface="MS PGothic" charset="0"/>
              </a:rPr>
              <a:t>to the value n</a:t>
            </a:r>
          </a:p>
          <a:p>
            <a:pPr marL="514350" indent="-457200"/>
            <a:endParaRPr lang="en-US" dirty="0">
              <a:latin typeface="Helvetica" charset="0"/>
              <a:ea typeface="MS PGothic" charset="0"/>
            </a:endParaRPr>
          </a:p>
        </p:txBody>
      </p:sp>
    </p:spTree>
    <p:extLst>
      <p:ext uri="{BB962C8B-B14F-4D97-AF65-F5344CB8AC3E}">
        <p14:creationId xmlns:p14="http://schemas.microsoft.com/office/powerpoint/2010/main" val="1425787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2F9450A1-FCD5-9040-BF46-47D9AFDB6150}" type="slidenum">
              <a:rPr lang="en-US">
                <a:latin typeface="Times New Roman" charset="0"/>
              </a:rPr>
              <a:pPr/>
              <a:t>17</a:t>
            </a:fld>
            <a:endParaRPr lang="en-US">
              <a:latin typeface="Times New Roman" charset="0"/>
            </a:endParaRPr>
          </a:p>
        </p:txBody>
      </p:sp>
      <p:sp>
        <p:nvSpPr>
          <p:cNvPr id="100355" name="Rectangle 2"/>
          <p:cNvSpPr>
            <a:spLocks noGrp="1" noRot="1" noChangeAspect="1" noChangeArrowheads="1" noTextEdit="1"/>
          </p:cNvSpPr>
          <p:nvPr>
            <p:ph type="sldImg"/>
          </p:nvPr>
        </p:nvSpPr>
        <p:spPr>
          <a:xfrm>
            <a:off x="381000" y="685800"/>
            <a:ext cx="6096000" cy="3429000"/>
          </a:xfrm>
          <a:ln/>
        </p:spPr>
      </p:sp>
      <p:sp>
        <p:nvSpPr>
          <p:cNvPr id="100356"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fontScale="92500" lnSpcReduction="10000"/>
          </a:bodyPr>
          <a:lstStyle/>
          <a:p>
            <a:r>
              <a:rPr lang="en-US" sz="1200" dirty="0">
                <a:latin typeface="+mn-lt"/>
                <a:ea typeface="MS PGothic" charset="0"/>
              </a:rPr>
              <a:t>Semaphore </a:t>
            </a:r>
            <a:r>
              <a:rPr lang="en-US" sz="1200" b="1" dirty="0" err="1">
                <a:solidFill>
                  <a:srgbClr val="000000"/>
                </a:solidFill>
                <a:latin typeface="+mn-lt"/>
                <a:ea typeface="MS PGothic" charset="0"/>
                <a:cs typeface="Courier New" charset="0"/>
              </a:rPr>
              <a:t>mutex</a:t>
            </a:r>
            <a:r>
              <a:rPr lang="en-US" sz="1200" b="1" dirty="0">
                <a:solidFill>
                  <a:srgbClr val="000000"/>
                </a:solidFill>
                <a:latin typeface="+mn-lt"/>
                <a:ea typeface="MS PGothic" charset="0"/>
                <a:cs typeface="Courier New" charset="0"/>
              </a:rPr>
              <a:t>:</a:t>
            </a:r>
            <a:r>
              <a:rPr lang="en-US" sz="1200" dirty="0">
                <a:solidFill>
                  <a:srgbClr val="000000"/>
                </a:solidFill>
                <a:latin typeface="+mn-lt"/>
                <a:ea typeface="MS PGothic" charset="0"/>
              </a:rPr>
              <a:t> i</a:t>
            </a:r>
            <a:r>
              <a:rPr lang="en-US" sz="1200" dirty="0">
                <a:latin typeface="+mn-lt"/>
                <a:ea typeface="MS PGothic" charset="0"/>
              </a:rPr>
              <a:t>nitial value 1</a:t>
            </a:r>
          </a:p>
          <a:p>
            <a:r>
              <a:rPr lang="en-US" sz="1200" dirty="0">
                <a:solidFill>
                  <a:srgbClr val="000000"/>
                </a:solidFill>
                <a:latin typeface="+mn-lt"/>
                <a:ea typeface="MS PGothic" charset="0"/>
              </a:rPr>
              <a:t>Semaphore </a:t>
            </a:r>
            <a:r>
              <a:rPr lang="en-US" sz="1200" b="1" dirty="0">
                <a:solidFill>
                  <a:srgbClr val="000000"/>
                </a:solidFill>
                <a:latin typeface="+mn-lt"/>
                <a:ea typeface="MS PGothic" charset="0"/>
                <a:cs typeface="Courier New" charset="0"/>
              </a:rPr>
              <a:t>full:</a:t>
            </a:r>
            <a:r>
              <a:rPr lang="en-US" sz="1200" dirty="0">
                <a:solidFill>
                  <a:srgbClr val="000000"/>
                </a:solidFill>
                <a:latin typeface="+mn-lt"/>
                <a:ea typeface="MS PGothic" charset="0"/>
              </a:rPr>
              <a:t> initial </a:t>
            </a:r>
            <a:r>
              <a:rPr lang="en-US" sz="1200" dirty="0">
                <a:latin typeface="+mn-lt"/>
                <a:ea typeface="MS PGothic" charset="0"/>
              </a:rPr>
              <a:t>value 0</a:t>
            </a:r>
          </a:p>
          <a:p>
            <a:r>
              <a:rPr lang="en-US" sz="1200" dirty="0">
                <a:latin typeface="+mn-lt"/>
                <a:ea typeface="MS PGothic" charset="0"/>
              </a:rPr>
              <a:t>Semaphore </a:t>
            </a:r>
            <a:r>
              <a:rPr lang="en-US" sz="1200" b="1" dirty="0">
                <a:solidFill>
                  <a:srgbClr val="000000"/>
                </a:solidFill>
                <a:latin typeface="+mn-lt"/>
                <a:ea typeface="MS PGothic" charset="0"/>
                <a:cs typeface="Courier New" charset="0"/>
              </a:rPr>
              <a:t>empty </a:t>
            </a:r>
            <a:r>
              <a:rPr lang="en-US" sz="1200" dirty="0">
                <a:solidFill>
                  <a:srgbClr val="000000"/>
                </a:solidFill>
                <a:latin typeface="+mn-lt"/>
                <a:ea typeface="MS PGothic" charset="0"/>
              </a:rPr>
              <a:t>initial </a:t>
            </a:r>
            <a:r>
              <a:rPr lang="en-US" sz="1200" dirty="0">
                <a:latin typeface="+mn-lt"/>
                <a:ea typeface="MS PGothic" charset="0"/>
              </a:rPr>
              <a:t>value 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latin typeface="+mn-lt"/>
              <a:ea typeface="MS PGothic"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latin typeface="+mn-lt"/>
              <a:ea typeface="MS PGothic"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mn-lt"/>
                <a:ea typeface="MS PGothic" charset="0"/>
              </a:rPr>
              <a:t>Classical Problems of Synchronization</a:t>
            </a:r>
            <a:endParaRPr lang="en-US" dirty="0">
              <a:latin typeface="Helvetica" charset="0"/>
              <a:ea typeface="MS PGothic"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latin typeface="Helvetica" charset="0"/>
              <a:ea typeface="MS PGothic"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Helvetica" charset="0"/>
                <a:ea typeface="MS PGothic" charset="0"/>
              </a:rPr>
              <a:t>Classical problems used to test newly-proposed synchronization schemes</a:t>
            </a:r>
          </a:p>
          <a:p>
            <a:pPr marL="514350" indent="-457200"/>
            <a:endParaRPr lang="en-US" dirty="0">
              <a:latin typeface="+mn-lt"/>
              <a:ea typeface="MS PGothic" charset="0"/>
            </a:endParaRPr>
          </a:p>
          <a:p>
            <a:pPr marL="514350" indent="-457200"/>
            <a:r>
              <a:rPr lang="en-US" dirty="0">
                <a:latin typeface="Helvetica" charset="0"/>
                <a:ea typeface="MS PGothic" charset="0"/>
              </a:rPr>
              <a:t>Bounded-Buffer Problem</a:t>
            </a:r>
          </a:p>
          <a:p>
            <a:pPr marL="514350" indent="-457200"/>
            <a:endParaRPr lang="en-US" dirty="0">
              <a:latin typeface="Helvetica" charset="0"/>
              <a:ea typeface="MS PGothic" charset="0"/>
            </a:endParaRPr>
          </a:p>
          <a:p>
            <a:pPr marL="514350" indent="-457200"/>
            <a:r>
              <a:rPr lang="en-US" dirty="0">
                <a:latin typeface="Helvetica" charset="0"/>
                <a:ea typeface="MS PGothic" charset="0"/>
              </a:rPr>
              <a:t>Readers and Writers Problem</a:t>
            </a:r>
          </a:p>
          <a:p>
            <a:pPr marL="514350" indent="-457200"/>
            <a:endParaRPr lang="en-US" dirty="0">
              <a:latin typeface="Helvetica" charset="0"/>
              <a:ea typeface="MS PGothic" charset="0"/>
            </a:endParaRPr>
          </a:p>
          <a:p>
            <a:pPr marL="514350" indent="-457200"/>
            <a:r>
              <a:rPr lang="en-US" dirty="0">
                <a:latin typeface="Helvetica" charset="0"/>
                <a:ea typeface="MS PGothic" charset="0"/>
              </a:rPr>
              <a:t>Dining-Philosophers Problem</a:t>
            </a:r>
          </a:p>
          <a:p>
            <a:pPr marL="514350" indent="-457200"/>
            <a:endParaRPr lang="en-US" dirty="0">
              <a:latin typeface="Helvetica" charset="0"/>
              <a:ea typeface="MS PGothic" charset="0"/>
            </a:endParaRPr>
          </a:p>
          <a:p>
            <a:pPr marL="514350" indent="-457200"/>
            <a:endParaRPr lang="en-US" dirty="0">
              <a:latin typeface="Helvetica" charset="0"/>
              <a:ea typeface="MS PGothic" charset="0"/>
            </a:endParaRPr>
          </a:p>
          <a:p>
            <a:pPr marL="514350" indent="-457200"/>
            <a:endParaRPr lang="en-US" dirty="0">
              <a:latin typeface="Helvetica" charset="0"/>
              <a:ea typeface="MS PGothic" charset="0"/>
            </a:endParaRPr>
          </a:p>
          <a:p>
            <a:r>
              <a:rPr lang="en-US" sz="1200" dirty="0">
                <a:ea typeface="MS PGothic" charset="0"/>
              </a:rPr>
              <a:t>Semaphore </a:t>
            </a:r>
            <a:r>
              <a:rPr lang="en-US" sz="1200" b="1" dirty="0" err="1">
                <a:solidFill>
                  <a:srgbClr val="000000"/>
                </a:solidFill>
                <a:ea typeface="MS PGothic" charset="0"/>
                <a:cs typeface="Courier New" charset="0"/>
              </a:rPr>
              <a:t>mutex</a:t>
            </a:r>
            <a:r>
              <a:rPr lang="en-US" sz="1200" dirty="0">
                <a:solidFill>
                  <a:srgbClr val="000000"/>
                </a:solidFill>
                <a:ea typeface="MS PGothic" charset="0"/>
              </a:rPr>
              <a:t> i</a:t>
            </a:r>
            <a:r>
              <a:rPr lang="en-US" sz="1200" dirty="0">
                <a:ea typeface="MS PGothic" charset="0"/>
              </a:rPr>
              <a:t>nitialized to the value 1</a:t>
            </a:r>
          </a:p>
          <a:p>
            <a:r>
              <a:rPr lang="en-US" sz="1200" dirty="0">
                <a:solidFill>
                  <a:srgbClr val="000000"/>
                </a:solidFill>
                <a:ea typeface="MS PGothic" charset="0"/>
              </a:rPr>
              <a:t>Semaphore </a:t>
            </a:r>
            <a:r>
              <a:rPr lang="en-US" sz="1200" b="1" dirty="0">
                <a:solidFill>
                  <a:srgbClr val="000000"/>
                </a:solidFill>
                <a:ea typeface="MS PGothic" charset="0"/>
                <a:cs typeface="Courier New" charset="0"/>
              </a:rPr>
              <a:t>full</a:t>
            </a:r>
            <a:r>
              <a:rPr lang="en-US" sz="1200" dirty="0">
                <a:solidFill>
                  <a:srgbClr val="000000"/>
                </a:solidFill>
                <a:ea typeface="MS PGothic" charset="0"/>
              </a:rPr>
              <a:t> initialized </a:t>
            </a:r>
            <a:r>
              <a:rPr lang="en-US" sz="1200" dirty="0">
                <a:ea typeface="MS PGothic" charset="0"/>
              </a:rPr>
              <a:t>to the value 0</a:t>
            </a:r>
          </a:p>
          <a:p>
            <a:r>
              <a:rPr lang="en-US" sz="1200" dirty="0">
                <a:ea typeface="MS PGothic" charset="0"/>
              </a:rPr>
              <a:t>Semaphore </a:t>
            </a:r>
            <a:r>
              <a:rPr lang="en-US" sz="1200" b="1" dirty="0">
                <a:solidFill>
                  <a:srgbClr val="000000"/>
                </a:solidFill>
                <a:ea typeface="MS PGothic" charset="0"/>
                <a:cs typeface="Courier New" charset="0"/>
              </a:rPr>
              <a:t>empty </a:t>
            </a:r>
            <a:r>
              <a:rPr lang="en-US" sz="1200" dirty="0">
                <a:solidFill>
                  <a:srgbClr val="000000"/>
                </a:solidFill>
                <a:ea typeface="MS PGothic" charset="0"/>
              </a:rPr>
              <a:t>initialized </a:t>
            </a:r>
            <a:r>
              <a:rPr lang="en-US" sz="1200" dirty="0">
                <a:ea typeface="MS PGothic" charset="0"/>
              </a:rPr>
              <a:t>to the value n</a:t>
            </a:r>
          </a:p>
          <a:p>
            <a:pPr marL="514350" indent="-457200"/>
            <a:endParaRPr lang="en-US" dirty="0">
              <a:latin typeface="Helvetica" charset="0"/>
              <a:ea typeface="MS PGothic" charset="0"/>
            </a:endParaRPr>
          </a:p>
        </p:txBody>
      </p:sp>
    </p:spTree>
    <p:extLst>
      <p:ext uri="{BB962C8B-B14F-4D97-AF65-F5344CB8AC3E}">
        <p14:creationId xmlns:p14="http://schemas.microsoft.com/office/powerpoint/2010/main" val="397225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2F9450A1-FCD5-9040-BF46-47D9AFDB6150}" type="slidenum">
              <a:rPr lang="en-US">
                <a:latin typeface="Times New Roman" charset="0"/>
              </a:rPr>
              <a:pPr/>
              <a:t>18</a:t>
            </a:fld>
            <a:endParaRPr lang="en-US">
              <a:latin typeface="Times New Roman" charset="0"/>
            </a:endParaRPr>
          </a:p>
        </p:txBody>
      </p:sp>
      <p:sp>
        <p:nvSpPr>
          <p:cNvPr id="100355" name="Rectangle 2"/>
          <p:cNvSpPr>
            <a:spLocks noGrp="1" noRot="1" noChangeAspect="1" noChangeArrowheads="1" noTextEdit="1"/>
          </p:cNvSpPr>
          <p:nvPr>
            <p:ph type="sldImg"/>
          </p:nvPr>
        </p:nvSpPr>
        <p:spPr>
          <a:xfrm>
            <a:off x="381000" y="685800"/>
            <a:ext cx="6096000" cy="3429000"/>
          </a:xfrm>
          <a:ln/>
        </p:spPr>
      </p:sp>
      <p:sp>
        <p:nvSpPr>
          <p:cNvPr id="100356"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fontScale="92500" lnSpcReduction="10000"/>
          </a:bodyPr>
          <a:lstStyle/>
          <a:p>
            <a:r>
              <a:rPr lang="en-US" sz="1200" dirty="0">
                <a:latin typeface="+mn-lt"/>
                <a:ea typeface="MS PGothic" charset="0"/>
              </a:rPr>
              <a:t>Semaphore </a:t>
            </a:r>
            <a:r>
              <a:rPr lang="en-US" sz="1200" b="1" dirty="0" err="1">
                <a:solidFill>
                  <a:srgbClr val="000000"/>
                </a:solidFill>
                <a:latin typeface="+mn-lt"/>
                <a:ea typeface="MS PGothic" charset="0"/>
                <a:cs typeface="Courier New" charset="0"/>
              </a:rPr>
              <a:t>mutex</a:t>
            </a:r>
            <a:r>
              <a:rPr lang="en-US" sz="1200" b="1" dirty="0">
                <a:solidFill>
                  <a:srgbClr val="000000"/>
                </a:solidFill>
                <a:latin typeface="+mn-lt"/>
                <a:ea typeface="MS PGothic" charset="0"/>
                <a:cs typeface="Courier New" charset="0"/>
              </a:rPr>
              <a:t>:</a:t>
            </a:r>
            <a:r>
              <a:rPr lang="en-US" sz="1200" dirty="0">
                <a:solidFill>
                  <a:srgbClr val="000000"/>
                </a:solidFill>
                <a:latin typeface="+mn-lt"/>
                <a:ea typeface="MS PGothic" charset="0"/>
              </a:rPr>
              <a:t> i</a:t>
            </a:r>
            <a:r>
              <a:rPr lang="en-US" sz="1200" dirty="0">
                <a:latin typeface="+mn-lt"/>
                <a:ea typeface="MS PGothic" charset="0"/>
              </a:rPr>
              <a:t>nitial value 1</a:t>
            </a:r>
          </a:p>
          <a:p>
            <a:r>
              <a:rPr lang="en-US" sz="1200" dirty="0">
                <a:solidFill>
                  <a:srgbClr val="000000"/>
                </a:solidFill>
                <a:latin typeface="+mn-lt"/>
                <a:ea typeface="MS PGothic" charset="0"/>
              </a:rPr>
              <a:t>Semaphore </a:t>
            </a:r>
            <a:r>
              <a:rPr lang="en-US" sz="1200" b="1" dirty="0">
                <a:solidFill>
                  <a:srgbClr val="000000"/>
                </a:solidFill>
                <a:latin typeface="+mn-lt"/>
                <a:ea typeface="MS PGothic" charset="0"/>
                <a:cs typeface="Courier New" charset="0"/>
              </a:rPr>
              <a:t>full:</a:t>
            </a:r>
            <a:r>
              <a:rPr lang="en-US" sz="1200" dirty="0">
                <a:solidFill>
                  <a:srgbClr val="000000"/>
                </a:solidFill>
                <a:latin typeface="+mn-lt"/>
                <a:ea typeface="MS PGothic" charset="0"/>
              </a:rPr>
              <a:t> initial </a:t>
            </a:r>
            <a:r>
              <a:rPr lang="en-US" sz="1200" dirty="0">
                <a:latin typeface="+mn-lt"/>
                <a:ea typeface="MS PGothic" charset="0"/>
              </a:rPr>
              <a:t>value 0</a:t>
            </a:r>
          </a:p>
          <a:p>
            <a:r>
              <a:rPr lang="en-US" sz="1200" dirty="0">
                <a:latin typeface="+mn-lt"/>
                <a:ea typeface="MS PGothic" charset="0"/>
              </a:rPr>
              <a:t>Semaphore </a:t>
            </a:r>
            <a:r>
              <a:rPr lang="en-US" sz="1200" b="1" dirty="0">
                <a:solidFill>
                  <a:srgbClr val="000000"/>
                </a:solidFill>
                <a:latin typeface="+mn-lt"/>
                <a:ea typeface="MS PGothic" charset="0"/>
                <a:cs typeface="Courier New" charset="0"/>
              </a:rPr>
              <a:t>empty </a:t>
            </a:r>
            <a:r>
              <a:rPr lang="en-US" sz="1200" dirty="0">
                <a:solidFill>
                  <a:srgbClr val="000000"/>
                </a:solidFill>
                <a:latin typeface="+mn-lt"/>
                <a:ea typeface="MS PGothic" charset="0"/>
              </a:rPr>
              <a:t>initial </a:t>
            </a:r>
            <a:r>
              <a:rPr lang="en-US" sz="1200" dirty="0">
                <a:latin typeface="+mn-lt"/>
                <a:ea typeface="MS PGothic" charset="0"/>
              </a:rPr>
              <a:t>value 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latin typeface="+mn-lt"/>
              <a:ea typeface="MS PGothic"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latin typeface="+mn-lt"/>
              <a:ea typeface="MS PGothic"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mn-lt"/>
                <a:ea typeface="MS PGothic" charset="0"/>
              </a:rPr>
              <a:t>Classical Problems of Synchronization</a:t>
            </a:r>
            <a:endParaRPr lang="en-US" dirty="0">
              <a:latin typeface="Helvetica" charset="0"/>
              <a:ea typeface="MS PGothic"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latin typeface="Helvetica" charset="0"/>
              <a:ea typeface="MS PGothic"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Helvetica" charset="0"/>
                <a:ea typeface="MS PGothic" charset="0"/>
              </a:rPr>
              <a:t>Classical problems used to test newly-proposed synchronization schemes</a:t>
            </a:r>
          </a:p>
          <a:p>
            <a:pPr marL="514350" indent="-457200"/>
            <a:endParaRPr lang="en-US" dirty="0">
              <a:latin typeface="+mn-lt"/>
              <a:ea typeface="MS PGothic" charset="0"/>
            </a:endParaRPr>
          </a:p>
          <a:p>
            <a:pPr marL="514350" indent="-457200"/>
            <a:r>
              <a:rPr lang="en-US" dirty="0">
                <a:latin typeface="Helvetica" charset="0"/>
                <a:ea typeface="MS PGothic" charset="0"/>
              </a:rPr>
              <a:t>Bounded-Buffer Problem</a:t>
            </a:r>
          </a:p>
          <a:p>
            <a:pPr marL="514350" indent="-457200"/>
            <a:endParaRPr lang="en-US" dirty="0">
              <a:latin typeface="Helvetica" charset="0"/>
              <a:ea typeface="MS PGothic" charset="0"/>
            </a:endParaRPr>
          </a:p>
          <a:p>
            <a:pPr marL="514350" indent="-457200"/>
            <a:r>
              <a:rPr lang="en-US" dirty="0">
                <a:latin typeface="Helvetica" charset="0"/>
                <a:ea typeface="MS PGothic" charset="0"/>
              </a:rPr>
              <a:t>Readers and Writers Problem</a:t>
            </a:r>
          </a:p>
          <a:p>
            <a:pPr marL="514350" indent="-457200"/>
            <a:endParaRPr lang="en-US" dirty="0">
              <a:latin typeface="Helvetica" charset="0"/>
              <a:ea typeface="MS PGothic" charset="0"/>
            </a:endParaRPr>
          </a:p>
          <a:p>
            <a:pPr marL="514350" indent="-457200"/>
            <a:r>
              <a:rPr lang="en-US" dirty="0">
                <a:latin typeface="Helvetica" charset="0"/>
                <a:ea typeface="MS PGothic" charset="0"/>
              </a:rPr>
              <a:t>Dining-Philosophers Problem</a:t>
            </a:r>
          </a:p>
          <a:p>
            <a:pPr marL="514350" indent="-457200"/>
            <a:endParaRPr lang="en-US" dirty="0">
              <a:latin typeface="Helvetica" charset="0"/>
              <a:ea typeface="MS PGothic" charset="0"/>
            </a:endParaRPr>
          </a:p>
          <a:p>
            <a:pPr marL="514350" indent="-457200"/>
            <a:endParaRPr lang="en-US" dirty="0">
              <a:latin typeface="Helvetica" charset="0"/>
              <a:ea typeface="MS PGothic" charset="0"/>
            </a:endParaRPr>
          </a:p>
          <a:p>
            <a:pPr marL="514350" indent="-457200"/>
            <a:endParaRPr lang="en-US" dirty="0">
              <a:latin typeface="Helvetica" charset="0"/>
              <a:ea typeface="MS PGothic" charset="0"/>
            </a:endParaRPr>
          </a:p>
          <a:p>
            <a:r>
              <a:rPr lang="en-US" sz="1200" dirty="0">
                <a:ea typeface="MS PGothic" charset="0"/>
              </a:rPr>
              <a:t>Semaphore </a:t>
            </a:r>
            <a:r>
              <a:rPr lang="en-US" sz="1200" b="1" dirty="0" err="1">
                <a:solidFill>
                  <a:srgbClr val="000000"/>
                </a:solidFill>
                <a:ea typeface="MS PGothic" charset="0"/>
                <a:cs typeface="Courier New" charset="0"/>
              </a:rPr>
              <a:t>mutex</a:t>
            </a:r>
            <a:r>
              <a:rPr lang="en-US" sz="1200" dirty="0">
                <a:solidFill>
                  <a:srgbClr val="000000"/>
                </a:solidFill>
                <a:ea typeface="MS PGothic" charset="0"/>
              </a:rPr>
              <a:t> i</a:t>
            </a:r>
            <a:r>
              <a:rPr lang="en-US" sz="1200" dirty="0">
                <a:ea typeface="MS PGothic" charset="0"/>
              </a:rPr>
              <a:t>nitialized to the value 1</a:t>
            </a:r>
          </a:p>
          <a:p>
            <a:r>
              <a:rPr lang="en-US" sz="1200" dirty="0">
                <a:solidFill>
                  <a:srgbClr val="000000"/>
                </a:solidFill>
                <a:ea typeface="MS PGothic" charset="0"/>
              </a:rPr>
              <a:t>Semaphore </a:t>
            </a:r>
            <a:r>
              <a:rPr lang="en-US" sz="1200" b="1" dirty="0">
                <a:solidFill>
                  <a:srgbClr val="000000"/>
                </a:solidFill>
                <a:ea typeface="MS PGothic" charset="0"/>
                <a:cs typeface="Courier New" charset="0"/>
              </a:rPr>
              <a:t>full</a:t>
            </a:r>
            <a:r>
              <a:rPr lang="en-US" sz="1200" dirty="0">
                <a:solidFill>
                  <a:srgbClr val="000000"/>
                </a:solidFill>
                <a:ea typeface="MS PGothic" charset="0"/>
              </a:rPr>
              <a:t> initialized </a:t>
            </a:r>
            <a:r>
              <a:rPr lang="en-US" sz="1200" dirty="0">
                <a:ea typeface="MS PGothic" charset="0"/>
              </a:rPr>
              <a:t>to the value 0</a:t>
            </a:r>
          </a:p>
          <a:p>
            <a:r>
              <a:rPr lang="en-US" sz="1200" dirty="0">
                <a:ea typeface="MS PGothic" charset="0"/>
              </a:rPr>
              <a:t>Semaphore </a:t>
            </a:r>
            <a:r>
              <a:rPr lang="en-US" sz="1200" b="1" dirty="0">
                <a:solidFill>
                  <a:srgbClr val="000000"/>
                </a:solidFill>
                <a:ea typeface="MS PGothic" charset="0"/>
                <a:cs typeface="Courier New" charset="0"/>
              </a:rPr>
              <a:t>empty </a:t>
            </a:r>
            <a:r>
              <a:rPr lang="en-US" sz="1200" dirty="0">
                <a:solidFill>
                  <a:srgbClr val="000000"/>
                </a:solidFill>
                <a:ea typeface="MS PGothic" charset="0"/>
              </a:rPr>
              <a:t>initialized </a:t>
            </a:r>
            <a:r>
              <a:rPr lang="en-US" sz="1200" dirty="0">
                <a:ea typeface="MS PGothic" charset="0"/>
              </a:rPr>
              <a:t>to the value n</a:t>
            </a:r>
          </a:p>
          <a:p>
            <a:pPr marL="514350" indent="-457200"/>
            <a:endParaRPr lang="en-US" dirty="0">
              <a:latin typeface="Helvetica" charset="0"/>
              <a:ea typeface="MS PGothic" charset="0"/>
            </a:endParaRPr>
          </a:p>
        </p:txBody>
      </p:sp>
    </p:spTree>
    <p:extLst>
      <p:ext uri="{BB962C8B-B14F-4D97-AF65-F5344CB8AC3E}">
        <p14:creationId xmlns:p14="http://schemas.microsoft.com/office/powerpoint/2010/main" val="2389817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2F9450A1-FCD5-9040-BF46-47D9AFDB6150}" type="slidenum">
              <a:rPr lang="en-US">
                <a:latin typeface="Times New Roman" charset="0"/>
              </a:rPr>
              <a:pPr/>
              <a:t>19</a:t>
            </a:fld>
            <a:endParaRPr lang="en-US">
              <a:latin typeface="Times New Roman" charset="0"/>
            </a:endParaRPr>
          </a:p>
        </p:txBody>
      </p:sp>
      <p:sp>
        <p:nvSpPr>
          <p:cNvPr id="100355" name="Rectangle 2"/>
          <p:cNvSpPr>
            <a:spLocks noGrp="1" noRot="1" noChangeAspect="1" noChangeArrowheads="1" noTextEdit="1"/>
          </p:cNvSpPr>
          <p:nvPr>
            <p:ph type="sldImg"/>
          </p:nvPr>
        </p:nvSpPr>
        <p:spPr>
          <a:xfrm>
            <a:off x="381000" y="685800"/>
            <a:ext cx="6096000" cy="3429000"/>
          </a:xfrm>
          <a:ln/>
        </p:spPr>
      </p:sp>
      <p:sp>
        <p:nvSpPr>
          <p:cNvPr id="100356"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fontScale="92500" lnSpcReduction="10000"/>
          </a:bodyPr>
          <a:lstStyle/>
          <a:p>
            <a:r>
              <a:rPr lang="en-US" sz="1200" dirty="0">
                <a:latin typeface="+mn-lt"/>
                <a:ea typeface="MS PGothic" charset="0"/>
              </a:rPr>
              <a:t>Semaphore </a:t>
            </a:r>
            <a:r>
              <a:rPr lang="en-US" sz="1200" b="1" dirty="0" err="1">
                <a:solidFill>
                  <a:srgbClr val="000000"/>
                </a:solidFill>
                <a:latin typeface="+mn-lt"/>
                <a:ea typeface="MS PGothic" charset="0"/>
                <a:cs typeface="Courier New" charset="0"/>
              </a:rPr>
              <a:t>mutex</a:t>
            </a:r>
            <a:r>
              <a:rPr lang="en-US" sz="1200" b="1" dirty="0">
                <a:solidFill>
                  <a:srgbClr val="000000"/>
                </a:solidFill>
                <a:latin typeface="+mn-lt"/>
                <a:ea typeface="MS PGothic" charset="0"/>
                <a:cs typeface="Courier New" charset="0"/>
              </a:rPr>
              <a:t>:</a:t>
            </a:r>
            <a:r>
              <a:rPr lang="en-US" sz="1200" dirty="0">
                <a:solidFill>
                  <a:srgbClr val="000000"/>
                </a:solidFill>
                <a:latin typeface="+mn-lt"/>
                <a:ea typeface="MS PGothic" charset="0"/>
              </a:rPr>
              <a:t> i</a:t>
            </a:r>
            <a:r>
              <a:rPr lang="en-US" sz="1200" dirty="0">
                <a:latin typeface="+mn-lt"/>
                <a:ea typeface="MS PGothic" charset="0"/>
              </a:rPr>
              <a:t>nitial value 1</a:t>
            </a:r>
          </a:p>
          <a:p>
            <a:r>
              <a:rPr lang="en-US" sz="1200" dirty="0">
                <a:solidFill>
                  <a:srgbClr val="000000"/>
                </a:solidFill>
                <a:latin typeface="+mn-lt"/>
                <a:ea typeface="MS PGothic" charset="0"/>
              </a:rPr>
              <a:t>Semaphore </a:t>
            </a:r>
            <a:r>
              <a:rPr lang="en-US" sz="1200" b="1" dirty="0">
                <a:solidFill>
                  <a:srgbClr val="000000"/>
                </a:solidFill>
                <a:latin typeface="+mn-lt"/>
                <a:ea typeface="MS PGothic" charset="0"/>
                <a:cs typeface="Courier New" charset="0"/>
              </a:rPr>
              <a:t>full (</a:t>
            </a:r>
            <a:r>
              <a:rPr lang="en-US" sz="1200" b="1" dirty="0" err="1">
                <a:solidFill>
                  <a:srgbClr val="000000"/>
                </a:solidFill>
                <a:latin typeface="+mn-lt"/>
                <a:ea typeface="MS PGothic" charset="0"/>
                <a:cs typeface="Courier New" charset="0"/>
              </a:rPr>
              <a:t>full_bucket</a:t>
            </a:r>
            <a:r>
              <a:rPr lang="en-US" sz="1200" b="1" dirty="0">
                <a:solidFill>
                  <a:srgbClr val="000000"/>
                </a:solidFill>
                <a:latin typeface="+mn-lt"/>
                <a:ea typeface="MS PGothic" charset="0"/>
                <a:cs typeface="Courier New" charset="0"/>
              </a:rPr>
              <a:t>):</a:t>
            </a:r>
            <a:r>
              <a:rPr lang="en-US" sz="1200" dirty="0">
                <a:solidFill>
                  <a:srgbClr val="000000"/>
                </a:solidFill>
                <a:latin typeface="+mn-lt"/>
                <a:ea typeface="MS PGothic" charset="0"/>
              </a:rPr>
              <a:t> initial </a:t>
            </a:r>
            <a:r>
              <a:rPr lang="en-US" sz="1200" dirty="0">
                <a:latin typeface="+mn-lt"/>
                <a:ea typeface="MS PGothic" charset="0"/>
              </a:rPr>
              <a:t>value 0</a:t>
            </a:r>
          </a:p>
          <a:p>
            <a:r>
              <a:rPr lang="en-US" sz="1200" dirty="0">
                <a:latin typeface="+mn-lt"/>
                <a:ea typeface="MS PGothic" charset="0"/>
              </a:rPr>
              <a:t>Semaphore </a:t>
            </a:r>
            <a:r>
              <a:rPr lang="en-US" sz="1200" b="1" dirty="0">
                <a:solidFill>
                  <a:srgbClr val="000000"/>
                </a:solidFill>
                <a:latin typeface="+mn-lt"/>
                <a:ea typeface="MS PGothic" charset="0"/>
                <a:cs typeface="Courier New" charset="0"/>
              </a:rPr>
              <a:t>empty (</a:t>
            </a:r>
            <a:r>
              <a:rPr lang="en-US" sz="1200" b="1" dirty="0" err="1">
                <a:solidFill>
                  <a:srgbClr val="000000"/>
                </a:solidFill>
                <a:latin typeface="+mn-lt"/>
                <a:ea typeface="MS PGothic" charset="0"/>
                <a:cs typeface="Courier New" charset="0"/>
              </a:rPr>
              <a:t>empty_bucket</a:t>
            </a:r>
            <a:r>
              <a:rPr lang="en-US" sz="1200" b="1" dirty="0">
                <a:solidFill>
                  <a:srgbClr val="000000"/>
                </a:solidFill>
                <a:latin typeface="+mn-lt"/>
                <a:ea typeface="MS PGothic" charset="0"/>
                <a:cs typeface="Courier New" charset="0"/>
              </a:rPr>
              <a:t>) </a:t>
            </a:r>
            <a:r>
              <a:rPr lang="en-US" sz="1200" dirty="0">
                <a:solidFill>
                  <a:srgbClr val="000000"/>
                </a:solidFill>
                <a:latin typeface="+mn-lt"/>
                <a:ea typeface="MS PGothic" charset="0"/>
              </a:rPr>
              <a:t>initial </a:t>
            </a:r>
            <a:r>
              <a:rPr lang="en-US" sz="1200" dirty="0">
                <a:latin typeface="+mn-lt"/>
                <a:ea typeface="MS PGothic" charset="0"/>
              </a:rPr>
              <a:t>value 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latin typeface="+mn-lt"/>
              <a:ea typeface="MS PGothic"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latin typeface="+mn-lt"/>
              <a:ea typeface="MS PGothic"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mn-lt"/>
                <a:ea typeface="MS PGothic" charset="0"/>
              </a:rPr>
              <a:t>Classical Problems of Synchronization</a:t>
            </a:r>
            <a:endParaRPr lang="en-US" dirty="0">
              <a:latin typeface="Helvetica" charset="0"/>
              <a:ea typeface="MS PGothic"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latin typeface="Helvetica" charset="0"/>
              <a:ea typeface="MS PGothic"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Helvetica" charset="0"/>
                <a:ea typeface="MS PGothic" charset="0"/>
              </a:rPr>
              <a:t>Classical problems used to test newly-proposed synchronization schemes</a:t>
            </a:r>
          </a:p>
          <a:p>
            <a:pPr marL="514350" indent="-457200"/>
            <a:endParaRPr lang="en-US" dirty="0">
              <a:latin typeface="+mn-lt"/>
              <a:ea typeface="MS PGothic" charset="0"/>
            </a:endParaRPr>
          </a:p>
          <a:p>
            <a:pPr marL="514350" indent="-457200"/>
            <a:r>
              <a:rPr lang="en-US" dirty="0">
                <a:latin typeface="Helvetica" charset="0"/>
                <a:ea typeface="MS PGothic" charset="0"/>
              </a:rPr>
              <a:t>Bounded-Buffer Problem</a:t>
            </a:r>
          </a:p>
          <a:p>
            <a:pPr marL="514350" indent="-457200"/>
            <a:endParaRPr lang="en-US" dirty="0">
              <a:latin typeface="Helvetica" charset="0"/>
              <a:ea typeface="MS PGothic" charset="0"/>
            </a:endParaRPr>
          </a:p>
          <a:p>
            <a:pPr marL="514350" indent="-457200"/>
            <a:r>
              <a:rPr lang="en-US" dirty="0">
                <a:latin typeface="Helvetica" charset="0"/>
                <a:ea typeface="MS PGothic" charset="0"/>
              </a:rPr>
              <a:t>Readers and Writers Problem</a:t>
            </a:r>
          </a:p>
          <a:p>
            <a:pPr marL="514350" indent="-457200"/>
            <a:endParaRPr lang="en-US" dirty="0">
              <a:latin typeface="Helvetica" charset="0"/>
              <a:ea typeface="MS PGothic" charset="0"/>
            </a:endParaRPr>
          </a:p>
          <a:p>
            <a:pPr marL="514350" indent="-457200"/>
            <a:r>
              <a:rPr lang="en-US" dirty="0">
                <a:latin typeface="Helvetica" charset="0"/>
                <a:ea typeface="MS PGothic" charset="0"/>
              </a:rPr>
              <a:t>Dining-Philosophers Problem</a:t>
            </a:r>
          </a:p>
          <a:p>
            <a:pPr marL="514350" indent="-457200"/>
            <a:endParaRPr lang="en-US" dirty="0">
              <a:latin typeface="Helvetica" charset="0"/>
              <a:ea typeface="MS PGothic" charset="0"/>
            </a:endParaRPr>
          </a:p>
          <a:p>
            <a:pPr marL="514350" indent="-457200"/>
            <a:endParaRPr lang="en-US" dirty="0">
              <a:latin typeface="Helvetica" charset="0"/>
              <a:ea typeface="MS PGothic" charset="0"/>
            </a:endParaRPr>
          </a:p>
          <a:p>
            <a:pPr marL="514350" indent="-457200"/>
            <a:endParaRPr lang="en-US" dirty="0">
              <a:latin typeface="Helvetica" charset="0"/>
              <a:ea typeface="MS PGothic" charset="0"/>
            </a:endParaRPr>
          </a:p>
          <a:p>
            <a:r>
              <a:rPr lang="en-US" sz="1200" dirty="0">
                <a:ea typeface="MS PGothic" charset="0"/>
              </a:rPr>
              <a:t>Semaphore </a:t>
            </a:r>
            <a:r>
              <a:rPr lang="en-US" sz="1200" b="1" dirty="0" err="1">
                <a:solidFill>
                  <a:srgbClr val="000000"/>
                </a:solidFill>
                <a:ea typeface="MS PGothic" charset="0"/>
                <a:cs typeface="Courier New" charset="0"/>
              </a:rPr>
              <a:t>mutex</a:t>
            </a:r>
            <a:r>
              <a:rPr lang="en-US" sz="1200" dirty="0">
                <a:solidFill>
                  <a:srgbClr val="000000"/>
                </a:solidFill>
                <a:ea typeface="MS PGothic" charset="0"/>
              </a:rPr>
              <a:t> i</a:t>
            </a:r>
            <a:r>
              <a:rPr lang="en-US" sz="1200" dirty="0">
                <a:ea typeface="MS PGothic" charset="0"/>
              </a:rPr>
              <a:t>nitialized to the value 1</a:t>
            </a:r>
          </a:p>
          <a:p>
            <a:r>
              <a:rPr lang="en-US" sz="1200" dirty="0">
                <a:solidFill>
                  <a:srgbClr val="000000"/>
                </a:solidFill>
                <a:ea typeface="MS PGothic" charset="0"/>
              </a:rPr>
              <a:t>Semaphore </a:t>
            </a:r>
            <a:r>
              <a:rPr lang="en-US" sz="1200" b="1" dirty="0">
                <a:solidFill>
                  <a:srgbClr val="000000"/>
                </a:solidFill>
                <a:ea typeface="MS PGothic" charset="0"/>
                <a:cs typeface="Courier New" charset="0"/>
              </a:rPr>
              <a:t>full</a:t>
            </a:r>
            <a:r>
              <a:rPr lang="en-US" sz="1200" dirty="0">
                <a:solidFill>
                  <a:srgbClr val="000000"/>
                </a:solidFill>
                <a:ea typeface="MS PGothic" charset="0"/>
              </a:rPr>
              <a:t> initialized </a:t>
            </a:r>
            <a:r>
              <a:rPr lang="en-US" sz="1200" dirty="0">
                <a:ea typeface="MS PGothic" charset="0"/>
              </a:rPr>
              <a:t>to the value 0</a:t>
            </a:r>
          </a:p>
          <a:p>
            <a:r>
              <a:rPr lang="en-US" sz="1200" dirty="0">
                <a:ea typeface="MS PGothic" charset="0"/>
              </a:rPr>
              <a:t>Semaphore </a:t>
            </a:r>
            <a:r>
              <a:rPr lang="en-US" sz="1200" b="1" dirty="0">
                <a:solidFill>
                  <a:srgbClr val="000000"/>
                </a:solidFill>
                <a:ea typeface="MS PGothic" charset="0"/>
                <a:cs typeface="Courier New" charset="0"/>
              </a:rPr>
              <a:t>empty </a:t>
            </a:r>
            <a:r>
              <a:rPr lang="en-US" sz="1200" dirty="0">
                <a:solidFill>
                  <a:srgbClr val="000000"/>
                </a:solidFill>
                <a:ea typeface="MS PGothic" charset="0"/>
              </a:rPr>
              <a:t>initialized </a:t>
            </a:r>
            <a:r>
              <a:rPr lang="en-US" sz="1200" dirty="0">
                <a:ea typeface="MS PGothic" charset="0"/>
              </a:rPr>
              <a:t>to the value n</a:t>
            </a:r>
          </a:p>
          <a:p>
            <a:pPr marL="514350" indent="-457200"/>
            <a:endParaRPr lang="en-US" dirty="0">
              <a:latin typeface="Helvetica" charset="0"/>
              <a:ea typeface="MS PGothic" charset="0"/>
            </a:endParaRPr>
          </a:p>
        </p:txBody>
      </p:sp>
    </p:spTree>
    <p:extLst>
      <p:ext uri="{BB962C8B-B14F-4D97-AF65-F5344CB8AC3E}">
        <p14:creationId xmlns:p14="http://schemas.microsoft.com/office/powerpoint/2010/main" val="1044770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BD73B6A2-E7EB-A147-861F-1788B56D5AF8}" type="slidenum">
              <a:rPr lang="en-US">
                <a:latin typeface="Times New Roman" charset="0"/>
              </a:rPr>
              <a:pPr/>
              <a:t>20</a:t>
            </a:fld>
            <a:endParaRPr lang="en-US">
              <a:latin typeface="Times New Roman" charset="0"/>
            </a:endParaRPr>
          </a:p>
        </p:txBody>
      </p:sp>
      <p:sp>
        <p:nvSpPr>
          <p:cNvPr id="101379" name="Rectangle 2"/>
          <p:cNvSpPr>
            <a:spLocks noGrp="1" noRot="1" noChangeAspect="1" noChangeArrowheads="1" noTextEdit="1"/>
          </p:cNvSpPr>
          <p:nvPr>
            <p:ph type="sldImg"/>
          </p:nvPr>
        </p:nvSpPr>
        <p:spPr>
          <a:xfrm>
            <a:off x="381000" y="685800"/>
            <a:ext cx="6096000" cy="3429000"/>
          </a:xfrm>
          <a:ln/>
        </p:spPr>
      </p:sp>
      <p:sp>
        <p:nvSpPr>
          <p:cNvPr id="101380"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MS PGothic" charset="0"/>
            </a:endParaRPr>
          </a:p>
        </p:txBody>
      </p:sp>
    </p:spTree>
    <p:extLst>
      <p:ext uri="{BB962C8B-B14F-4D97-AF65-F5344CB8AC3E}">
        <p14:creationId xmlns:p14="http://schemas.microsoft.com/office/powerpoint/2010/main" val="1591945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582EE5BF-971C-8346-9B70-4E340E316284}" type="slidenum">
              <a:rPr lang="en-US">
                <a:latin typeface="Times New Roman" charset="0"/>
              </a:rPr>
              <a:pPr/>
              <a:t>21</a:t>
            </a:fld>
            <a:endParaRPr lang="en-US">
              <a:latin typeface="Times New Roman" charset="0"/>
            </a:endParaRPr>
          </a:p>
        </p:txBody>
      </p:sp>
      <p:sp>
        <p:nvSpPr>
          <p:cNvPr id="102403" name="Rectangle 2"/>
          <p:cNvSpPr>
            <a:spLocks noGrp="1" noRot="1" noChangeAspect="1" noChangeArrowheads="1" noTextEdit="1"/>
          </p:cNvSpPr>
          <p:nvPr>
            <p:ph type="sldImg"/>
          </p:nvPr>
        </p:nvSpPr>
        <p:spPr>
          <a:xfrm>
            <a:off x="381000" y="685800"/>
            <a:ext cx="6096000" cy="3429000"/>
          </a:xfrm>
          <a:ln/>
        </p:spPr>
      </p:sp>
      <p:sp>
        <p:nvSpPr>
          <p:cNvPr id="102404"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MS PGothic" charset="0"/>
            </a:endParaRPr>
          </a:p>
        </p:txBody>
      </p:sp>
    </p:spTree>
    <p:extLst>
      <p:ext uri="{BB962C8B-B14F-4D97-AF65-F5344CB8AC3E}">
        <p14:creationId xmlns:p14="http://schemas.microsoft.com/office/powerpoint/2010/main" val="333058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55000" lnSpcReduction="20000"/>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latin typeface="+mn-lt"/>
                <a:ea typeface="ＭＳ Ｐゴシック" charset="0"/>
                <a:cs typeface="ＭＳ Ｐゴシック" charset="0"/>
              </a:rPr>
              <a:t>History:</a:t>
            </a:r>
            <a:r>
              <a:rPr lang="en-US" sz="1200" kern="1200" baseline="0" dirty="0">
                <a:solidFill>
                  <a:schemeClr val="tx1"/>
                </a:solidFill>
                <a:latin typeface="+mn-lt"/>
                <a:ea typeface="ＭＳ Ｐゴシック" charset="0"/>
                <a:cs typeface="ＭＳ Ｐゴシック" charset="0"/>
              </a:rPr>
              <a:t> </a:t>
            </a:r>
            <a:r>
              <a:rPr lang="en-US" sz="1200" kern="1200" dirty="0">
                <a:solidFill>
                  <a:schemeClr val="tx1"/>
                </a:solidFill>
                <a:latin typeface="+mn-lt"/>
                <a:ea typeface="ＭＳ Ｐゴシック" charset="0"/>
                <a:cs typeface="ＭＳ Ｐゴシック" charset="0"/>
              </a:rPr>
              <a:t>John </a:t>
            </a:r>
            <a:r>
              <a:rPr lang="en-US" sz="1200" kern="1200" dirty="0" err="1">
                <a:solidFill>
                  <a:schemeClr val="tx1"/>
                </a:solidFill>
                <a:latin typeface="+mn-lt"/>
                <a:ea typeface="ＭＳ Ｐゴシック" charset="0"/>
                <a:cs typeface="ＭＳ Ｐゴシック" charset="0"/>
              </a:rPr>
              <a:t>Peake</a:t>
            </a:r>
            <a:r>
              <a:rPr lang="en-US" sz="1200" kern="1200" dirty="0">
                <a:solidFill>
                  <a:schemeClr val="tx1"/>
                </a:solidFill>
                <a:latin typeface="+mn-lt"/>
                <a:ea typeface="ＭＳ Ｐゴシック" charset="0"/>
                <a:cs typeface="ＭＳ Ｐゴシック" charset="0"/>
              </a:rPr>
              <a:t> Knight is credited with inventing the original </a:t>
            </a:r>
            <a:r>
              <a:rPr lang="en-US" sz="1200" kern="1200" dirty="0">
                <a:solidFill>
                  <a:schemeClr val="tx1"/>
                </a:solidFill>
                <a:latin typeface="+mn-lt"/>
                <a:ea typeface="ＭＳ Ｐゴシック" charset="0"/>
                <a:cs typeface="ＭＳ Ｐゴシック" charset="0"/>
                <a:hlinkClick r:id="rId3"/>
              </a:rPr>
              <a:t>traffic light in 1868, a </a:t>
            </a:r>
            <a:r>
              <a:rPr lang="en-US" sz="1200" kern="1200" dirty="0">
                <a:solidFill>
                  <a:schemeClr val="tx1"/>
                </a:solidFill>
                <a:latin typeface="+mn-lt"/>
                <a:ea typeface="ＭＳ Ｐゴシック" charset="0"/>
                <a:cs typeface="ＭＳ Ｐゴシック" charset="0"/>
                <a:hlinkClick r:id="rId4"/>
              </a:rPr>
              <a:t>semaphore system based on railway signalling. In 1866, a year in which 1102 people were killed and 1334 injured on roads in London, he proposed a signalling system to regulate the horse-drawn traffic and reduce the number of road accidents.</a:t>
            </a:r>
            <a:endParaRPr lang="en-US" sz="1000" dirty="0">
              <a:cs typeface="+mn-cs"/>
            </a:endParaRPr>
          </a:p>
          <a:p>
            <a:pPr eaLnBrk="1" hangingPunct="1">
              <a:defRPr/>
            </a:pPr>
            <a:endParaRPr lang="en-US" sz="1200" dirty="0">
              <a:cs typeface="+mn-cs"/>
            </a:endParaRPr>
          </a:p>
          <a:p>
            <a:pPr eaLnBrk="1" hangingPunct="1">
              <a:defRPr/>
            </a:pPr>
            <a:r>
              <a:rPr lang="en-US" sz="1200" dirty="0">
                <a:cs typeface="+mn-cs"/>
              </a:rPr>
              <a:t>Invented in the 1960s by </a:t>
            </a:r>
            <a:r>
              <a:rPr lang="en-US" sz="800" kern="1200" dirty="0" err="1">
                <a:solidFill>
                  <a:schemeClr val="tx1"/>
                </a:solidFill>
                <a:latin typeface="+mn-lt"/>
                <a:ea typeface="+mn-ea"/>
                <a:cs typeface="+mn-cs"/>
              </a:rPr>
              <a:t>Dijkstra</a:t>
            </a:r>
            <a:endParaRPr lang="en-US" sz="1200" dirty="0">
              <a:cs typeface="+mn-cs"/>
            </a:endParaRPr>
          </a:p>
          <a:p>
            <a:pPr eaLnBrk="1" hangingPunct="1">
              <a:defRPr/>
            </a:pPr>
            <a:r>
              <a:rPr lang="en-US" sz="1200" dirty="0">
                <a:cs typeface="+mn-cs"/>
              </a:rPr>
              <a:t>Conceptual OS mechanism, with no specific implementation defined (could be </a:t>
            </a:r>
            <a:r>
              <a:rPr lang="en-US" sz="1200" dirty="0">
                <a:latin typeface="Courier New" charset="0"/>
                <a:cs typeface="+mn-cs"/>
              </a:rPr>
              <a:t>enter()</a:t>
            </a:r>
            <a:r>
              <a:rPr lang="en-US" sz="1200" dirty="0">
                <a:cs typeface="+mn-cs"/>
              </a:rPr>
              <a:t>/</a:t>
            </a:r>
            <a:r>
              <a:rPr lang="en-US" sz="1200" dirty="0">
                <a:latin typeface="Courier New" charset="0"/>
                <a:cs typeface="+mn-cs"/>
              </a:rPr>
              <a:t>exit()</a:t>
            </a:r>
            <a:r>
              <a:rPr lang="en-US" sz="1200" dirty="0">
                <a:cs typeface="+mn-cs"/>
              </a:rPr>
              <a:t>)</a:t>
            </a:r>
          </a:p>
          <a:p>
            <a:pPr eaLnBrk="1" hangingPunct="1">
              <a:defRPr/>
            </a:pPr>
            <a:r>
              <a:rPr lang="en-US" sz="1200" dirty="0">
                <a:cs typeface="+mn-cs"/>
              </a:rPr>
              <a:t>Basis of all contemporary OS synchronization mechanisms</a:t>
            </a:r>
            <a:r>
              <a:rPr lang="en-US" dirty="0">
                <a:cs typeface="+mn-cs"/>
              </a:rPr>
              <a:t> </a:t>
            </a:r>
          </a:p>
          <a:p>
            <a:endParaRPr lang="en-US" sz="1200" kern="1200" baseline="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fundamental principle is this: Two or more processes can cooperate by means of simple signals, such that a process can be forced to stop at a specified place until it has received a specific signal. Any complex coordination requirement can be satisfied by the appropriate structure of signals. For signaling, special variables called semaphores are used. To transmit a signal via semaphore </a:t>
            </a:r>
            <a:r>
              <a:rPr lang="en-US" sz="1200" kern="1200" baseline="0" dirty="0" err="1">
                <a:solidFill>
                  <a:schemeClr val="tx1"/>
                </a:solidFill>
                <a:latin typeface="+mn-lt"/>
                <a:ea typeface="+mn-ea"/>
                <a:cs typeface="+mn-cs"/>
              </a:rPr>
              <a:t>s</a:t>
            </a:r>
            <a:r>
              <a:rPr lang="en-US" sz="1200" kern="1200" baseline="0" dirty="0">
                <a:solidFill>
                  <a:schemeClr val="tx1"/>
                </a:solidFill>
                <a:latin typeface="+mn-lt"/>
                <a:ea typeface="+mn-ea"/>
                <a:cs typeface="+mn-cs"/>
              </a:rPr>
              <a:t> , a process executes the primitive </a:t>
            </a:r>
            <a:r>
              <a:rPr lang="en-US" sz="1200" kern="1200" baseline="0" dirty="0" err="1">
                <a:solidFill>
                  <a:schemeClr val="tx1"/>
                </a:solidFill>
                <a:latin typeface="+mn-lt"/>
                <a:ea typeface="+mn-ea"/>
                <a:cs typeface="+mn-cs"/>
              </a:rPr>
              <a:t>semSignal(s</a:t>
            </a:r>
            <a:r>
              <a:rPr lang="en-US" sz="1200" kern="1200" baseline="0" dirty="0">
                <a:solidFill>
                  <a:schemeClr val="tx1"/>
                </a:solidFill>
                <a:latin typeface="+mn-lt"/>
                <a:ea typeface="+mn-ea"/>
                <a:cs typeface="+mn-cs"/>
              </a:rPr>
              <a:t>) . To receive a signal via semaphore </a:t>
            </a:r>
            <a:r>
              <a:rPr lang="en-US" sz="1200" kern="1200" baseline="0" dirty="0" err="1">
                <a:solidFill>
                  <a:schemeClr val="tx1"/>
                </a:solidFill>
                <a:latin typeface="+mn-lt"/>
                <a:ea typeface="+mn-ea"/>
                <a:cs typeface="+mn-cs"/>
              </a:rPr>
              <a:t>s</a:t>
            </a:r>
            <a:r>
              <a:rPr lang="en-US" sz="1200" kern="1200" baseline="0" dirty="0">
                <a:solidFill>
                  <a:schemeClr val="tx1"/>
                </a:solidFill>
                <a:latin typeface="+mn-lt"/>
                <a:ea typeface="+mn-ea"/>
                <a:cs typeface="+mn-cs"/>
              </a:rPr>
              <a:t> , a process executes the primitive </a:t>
            </a:r>
            <a:r>
              <a:rPr lang="en-US" sz="1200" kern="1200" baseline="0" dirty="0" err="1">
                <a:solidFill>
                  <a:schemeClr val="tx1"/>
                </a:solidFill>
                <a:latin typeface="+mn-lt"/>
                <a:ea typeface="+mn-ea"/>
                <a:cs typeface="+mn-cs"/>
              </a:rPr>
              <a:t>semWait(s</a:t>
            </a:r>
            <a:r>
              <a:rPr lang="en-US" sz="1200" kern="1200" baseline="0" dirty="0">
                <a:solidFill>
                  <a:schemeClr val="tx1"/>
                </a:solidFill>
                <a:latin typeface="+mn-lt"/>
                <a:ea typeface="+mn-ea"/>
                <a:cs typeface="+mn-cs"/>
              </a:rPr>
              <a:t>) ; if the corresponding signal has not yet been transmitted, the process is suspended until the transmission takes place.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To achieve the desired effect, we can view the semaphore as a variable that has an integer value upon which only three operations are defined:</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1. A semaphore may be initialized to a nonnegative integer value.</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2. The </a:t>
            </a:r>
            <a:r>
              <a:rPr lang="en-US" sz="1200" b="1" kern="1200" baseline="0" dirty="0" err="1">
                <a:solidFill>
                  <a:schemeClr val="tx1"/>
                </a:solidFill>
                <a:latin typeface="+mn-lt"/>
                <a:ea typeface="+mn-ea"/>
                <a:cs typeface="+mn-cs"/>
              </a:rPr>
              <a:t>semWait</a:t>
            </a:r>
            <a:r>
              <a:rPr lang="en-US" sz="1200" b="1" kern="1200" baseline="0" dirty="0">
                <a:solidFill>
                  <a:schemeClr val="tx1"/>
                </a:solidFill>
                <a:latin typeface="+mn-lt"/>
                <a:ea typeface="+mn-ea"/>
                <a:cs typeface="+mn-cs"/>
              </a:rPr>
              <a:t> operation decrements the semaphore value. </a:t>
            </a:r>
            <a:r>
              <a:rPr lang="en-US" sz="1200" b="0" kern="1200" baseline="0" dirty="0">
                <a:solidFill>
                  <a:schemeClr val="tx1"/>
                </a:solidFill>
                <a:latin typeface="+mn-lt"/>
                <a:ea typeface="+mn-ea"/>
                <a:cs typeface="+mn-cs"/>
              </a:rPr>
              <a:t>If the value </a:t>
            </a:r>
            <a:r>
              <a:rPr lang="en-US" sz="1200" kern="1200" baseline="0" dirty="0">
                <a:solidFill>
                  <a:schemeClr val="tx1"/>
                </a:solidFill>
                <a:latin typeface="+mn-lt"/>
                <a:ea typeface="+mn-ea"/>
                <a:cs typeface="+mn-cs"/>
              </a:rPr>
              <a:t>becomes negative, then the process executing the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is blocked.</a:t>
            </a:r>
          </a:p>
          <a:p>
            <a:r>
              <a:rPr lang="en-US" sz="1200" kern="1200" baseline="0" dirty="0">
                <a:solidFill>
                  <a:schemeClr val="tx1"/>
                </a:solidFill>
                <a:latin typeface="+mn-lt"/>
                <a:ea typeface="+mn-ea"/>
                <a:cs typeface="+mn-cs"/>
              </a:rPr>
              <a:t>Otherwise, the process continues execution.</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3. The </a:t>
            </a:r>
            <a:r>
              <a:rPr lang="en-US" sz="1200" b="1" kern="1200" baseline="0" dirty="0" err="1">
                <a:solidFill>
                  <a:schemeClr val="tx1"/>
                </a:solidFill>
                <a:latin typeface="+mn-lt"/>
                <a:ea typeface="+mn-ea"/>
                <a:cs typeface="+mn-cs"/>
              </a:rPr>
              <a:t>semSignal</a:t>
            </a:r>
            <a:r>
              <a:rPr lang="en-US" sz="1200" b="1" kern="1200" baseline="0" dirty="0">
                <a:solidFill>
                  <a:schemeClr val="tx1"/>
                </a:solidFill>
                <a:latin typeface="+mn-lt"/>
                <a:ea typeface="+mn-ea"/>
                <a:cs typeface="+mn-cs"/>
              </a:rPr>
              <a:t> operation increments the semaphore value</a:t>
            </a:r>
            <a:r>
              <a:rPr lang="en-US" sz="1200" b="0" kern="1200" baseline="0" dirty="0">
                <a:solidFill>
                  <a:schemeClr val="tx1"/>
                </a:solidFill>
                <a:latin typeface="+mn-lt"/>
                <a:ea typeface="+mn-ea"/>
                <a:cs typeface="+mn-cs"/>
              </a:rPr>
              <a:t>. If the resulting </a:t>
            </a:r>
            <a:r>
              <a:rPr lang="en-US" sz="1200" kern="1200" baseline="0" dirty="0">
                <a:solidFill>
                  <a:schemeClr val="tx1"/>
                </a:solidFill>
                <a:latin typeface="+mn-lt"/>
                <a:ea typeface="+mn-ea"/>
                <a:cs typeface="+mn-cs"/>
              </a:rPr>
              <a:t>value is less than or equal to zero, then a process blocked by a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operation, if any, is unblocked. Other than these three operations, there is no way to inspect or manipulate semaphores.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We explain these operations as follows. To begin, the semaphore has a zero or positive value. If the value is positive, that value equals the number of processes that can issue a wait and immediately continue to execute. If the value is zero, either by initialization or because a number of processes equal to the initial semaphore value have issued a wait, the next process to issue a wait is blocked, and the semaphore value goes negative. Each subsequent wait drives the semaphore value further into minus territory. The negative value equals the number of processes waiting to be unblocked. Each signal unblocks one of the waiting processes when the semaphore value is negative.</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a:t>
            </a:fld>
            <a:endParaRPr lang="en-US" dirty="0"/>
          </a:p>
        </p:txBody>
      </p:sp>
    </p:spTree>
    <p:extLst>
      <p:ext uri="{BB962C8B-B14F-4D97-AF65-F5344CB8AC3E}">
        <p14:creationId xmlns:p14="http://schemas.microsoft.com/office/powerpoint/2010/main" val="1521833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Summary of </a:t>
            </a:r>
            <a:r>
              <a:rPr lang="en-US"/>
              <a:t>Chapter 5.</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solidFill>
                  <a:prstClr val="black"/>
                </a:solidFill>
                <a:latin typeface="Calibri"/>
              </a:rPr>
              <a:pPr>
                <a:defRPr/>
              </a:pPr>
              <a:t>22</a:t>
            </a:fld>
            <a:endParaRPr lang="en-US" dirty="0">
              <a:solidFill>
                <a:prstClr val="black"/>
              </a:solidFill>
              <a:latin typeface="Calibri"/>
            </a:endParaRPr>
          </a:p>
        </p:txBody>
      </p:sp>
    </p:spTree>
    <p:extLst>
      <p:ext uri="{BB962C8B-B14F-4D97-AF65-F5344CB8AC3E}">
        <p14:creationId xmlns:p14="http://schemas.microsoft.com/office/powerpoint/2010/main" val="1190929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8B5E1933-E9B0-784E-9C0D-3F3A84A264C9}" type="slidenum">
              <a:rPr lang="en-US">
                <a:latin typeface="Times New Roman" charset="0"/>
              </a:rPr>
              <a:pPr/>
              <a:t>23</a:t>
            </a:fld>
            <a:endParaRPr lang="en-US">
              <a:latin typeface="Times New Roman" charset="0"/>
            </a:endParaRPr>
          </a:p>
        </p:txBody>
      </p:sp>
      <p:sp>
        <p:nvSpPr>
          <p:cNvPr id="103427" name="Rectangle 2"/>
          <p:cNvSpPr>
            <a:spLocks noGrp="1" noRot="1" noChangeAspect="1" noChangeArrowheads="1" noTextEdit="1"/>
          </p:cNvSpPr>
          <p:nvPr>
            <p:ph type="sldImg"/>
          </p:nvPr>
        </p:nvSpPr>
        <p:spPr>
          <a:xfrm>
            <a:off x="381000" y="685800"/>
            <a:ext cx="6096000" cy="3429000"/>
          </a:xfrm>
          <a:ln/>
        </p:spPr>
      </p:sp>
      <p:sp>
        <p:nvSpPr>
          <p:cNvPr id="103428"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fontScale="47500" lnSpcReduction="20000"/>
          </a:bodyPr>
          <a:lstStyle/>
          <a:p>
            <a:r>
              <a:rPr lang="en-US" sz="3400" dirty="0">
                <a:ea typeface="MS PGothic" charset="0"/>
              </a:rPr>
              <a:t>A data set is shared among a number of concurrent processes</a:t>
            </a:r>
          </a:p>
          <a:p>
            <a:pPr lvl="1"/>
            <a:r>
              <a:rPr lang="en-US" sz="3400" dirty="0">
                <a:ea typeface="MS PGothic" charset="0"/>
              </a:rPr>
              <a:t>Readers – only read the data set; they do </a:t>
            </a:r>
            <a:r>
              <a:rPr lang="en-US" sz="3400" b="1" i="1" dirty="0">
                <a:ea typeface="MS PGothic" charset="0"/>
              </a:rPr>
              <a:t>not</a:t>
            </a:r>
            <a:r>
              <a:rPr lang="en-US" sz="3400" b="1" dirty="0">
                <a:ea typeface="MS PGothic" charset="0"/>
              </a:rPr>
              <a:t> </a:t>
            </a:r>
            <a:r>
              <a:rPr lang="en-US" sz="3400" dirty="0">
                <a:ea typeface="MS PGothic" charset="0"/>
              </a:rPr>
              <a:t>perform any updates</a:t>
            </a:r>
          </a:p>
          <a:p>
            <a:pPr lvl="1"/>
            <a:r>
              <a:rPr lang="en-US" sz="3400" dirty="0">
                <a:ea typeface="MS PGothic" charset="0"/>
              </a:rPr>
              <a:t>Writers   – can both read and write</a:t>
            </a:r>
          </a:p>
          <a:p>
            <a:r>
              <a:rPr lang="en-US" sz="3400" dirty="0">
                <a:ea typeface="MS PGothic" charset="0"/>
              </a:rPr>
              <a:t>Problem – allow multiple readers to read at the same time</a:t>
            </a:r>
          </a:p>
          <a:p>
            <a:pPr lvl="1"/>
            <a:r>
              <a:rPr lang="en-US" sz="3400" dirty="0">
                <a:ea typeface="MS PGothic" charset="0"/>
              </a:rPr>
              <a:t>Only one single writer can access the shared data at the same time</a:t>
            </a:r>
          </a:p>
          <a:p>
            <a:r>
              <a:rPr lang="en-US" sz="3400" dirty="0">
                <a:ea typeface="MS PGothic" charset="0"/>
              </a:rPr>
              <a:t>Several variations of how readers and writers are considered  – all involve some form of priorities</a:t>
            </a:r>
          </a:p>
          <a:p>
            <a:r>
              <a:rPr lang="en-US" sz="3400" dirty="0">
                <a:ea typeface="MS PGothic" charset="0"/>
              </a:rPr>
              <a:t>Shared Data</a:t>
            </a:r>
          </a:p>
          <a:p>
            <a:pPr lvl="1"/>
            <a:r>
              <a:rPr lang="en-US" sz="3400" dirty="0">
                <a:ea typeface="MS PGothic" charset="0"/>
              </a:rPr>
              <a:t>Data set</a:t>
            </a:r>
          </a:p>
          <a:p>
            <a:pPr lvl="1"/>
            <a:r>
              <a:rPr lang="en-US" sz="3400" dirty="0">
                <a:ea typeface="MS PGothic" charset="0"/>
              </a:rPr>
              <a:t>Semaphore</a:t>
            </a:r>
            <a:r>
              <a:rPr lang="en-US" sz="3400" b="1" dirty="0">
                <a:solidFill>
                  <a:srgbClr val="000000"/>
                </a:solidFill>
                <a:ea typeface="MS PGothic" charset="0"/>
              </a:rPr>
              <a:t> </a:t>
            </a:r>
            <a:r>
              <a:rPr lang="en-US" sz="3400" b="1" dirty="0" err="1">
                <a:solidFill>
                  <a:srgbClr val="000000"/>
                </a:solidFill>
                <a:ea typeface="MS PGothic" charset="0"/>
              </a:rPr>
              <a:t>rw_mutex</a:t>
            </a:r>
            <a:r>
              <a:rPr lang="en-US" sz="3400" b="1" dirty="0">
                <a:solidFill>
                  <a:srgbClr val="000000"/>
                </a:solidFill>
                <a:ea typeface="MS PGothic" charset="0"/>
              </a:rPr>
              <a:t> </a:t>
            </a:r>
            <a:r>
              <a:rPr lang="en-US" sz="3400" dirty="0">
                <a:ea typeface="MS PGothic" charset="0"/>
              </a:rPr>
              <a:t>initialized to 1</a:t>
            </a:r>
          </a:p>
          <a:p>
            <a:pPr lvl="1"/>
            <a:r>
              <a:rPr lang="en-US" sz="3400" dirty="0">
                <a:ea typeface="MS PGothic" charset="0"/>
              </a:rPr>
              <a:t>Semaphore </a:t>
            </a:r>
            <a:r>
              <a:rPr lang="en-US" sz="3400" b="1" dirty="0" err="1">
                <a:solidFill>
                  <a:srgbClr val="000000"/>
                </a:solidFill>
                <a:ea typeface="MS PGothic" charset="0"/>
              </a:rPr>
              <a:t>mutex</a:t>
            </a:r>
            <a:r>
              <a:rPr lang="en-US" sz="3400" b="1" dirty="0">
                <a:solidFill>
                  <a:srgbClr val="000000"/>
                </a:solidFill>
                <a:ea typeface="MS PGothic" charset="0"/>
              </a:rPr>
              <a:t> </a:t>
            </a:r>
            <a:r>
              <a:rPr lang="en-US" sz="3400" dirty="0">
                <a:ea typeface="MS PGothic" charset="0"/>
              </a:rPr>
              <a:t>initialized to 1</a:t>
            </a:r>
          </a:p>
          <a:p>
            <a:pPr lvl="1"/>
            <a:r>
              <a:rPr lang="en-US" sz="3400" dirty="0">
                <a:ea typeface="MS PGothic" charset="0"/>
              </a:rPr>
              <a:t>Integer </a:t>
            </a:r>
            <a:r>
              <a:rPr lang="en-US" sz="3400" b="1" dirty="0" err="1">
                <a:solidFill>
                  <a:srgbClr val="000000"/>
                </a:solidFill>
                <a:ea typeface="MS PGothic" charset="0"/>
              </a:rPr>
              <a:t>read_count</a:t>
            </a:r>
            <a:r>
              <a:rPr lang="en-US" sz="3400" dirty="0">
                <a:ea typeface="MS PGothic" charset="0"/>
              </a:rPr>
              <a:t> initialized to 0</a:t>
            </a:r>
            <a:endParaRPr lang="en-US" dirty="0">
              <a:ea typeface="MS PGothic" charset="0"/>
            </a:endParaRPr>
          </a:p>
        </p:txBody>
      </p:sp>
    </p:spTree>
    <p:extLst>
      <p:ext uri="{BB962C8B-B14F-4D97-AF65-F5344CB8AC3E}">
        <p14:creationId xmlns:p14="http://schemas.microsoft.com/office/powerpoint/2010/main" val="1378699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0386467F-8F42-984C-A5B6-3D5376C3468D}" type="slidenum">
              <a:rPr lang="en-US">
                <a:latin typeface="Times New Roman" charset="0"/>
              </a:rPr>
              <a:pPr/>
              <a:t>24</a:t>
            </a:fld>
            <a:endParaRPr lang="en-US">
              <a:latin typeface="Times New Roman" charset="0"/>
            </a:endParaRPr>
          </a:p>
        </p:txBody>
      </p:sp>
      <p:sp>
        <p:nvSpPr>
          <p:cNvPr id="104451" name="Rectangle 2"/>
          <p:cNvSpPr>
            <a:spLocks noGrp="1" noRot="1" noChangeAspect="1" noChangeArrowheads="1" noTextEdit="1"/>
          </p:cNvSpPr>
          <p:nvPr>
            <p:ph type="sldImg"/>
          </p:nvPr>
        </p:nvSpPr>
        <p:spPr>
          <a:xfrm>
            <a:off x="381000" y="685800"/>
            <a:ext cx="6096000" cy="3429000"/>
          </a:xfrm>
          <a:ln/>
        </p:spPr>
      </p:sp>
      <p:sp>
        <p:nvSpPr>
          <p:cNvPr id="10445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MS PGothic" charset="0"/>
            </a:endParaRPr>
          </a:p>
        </p:txBody>
      </p:sp>
    </p:spTree>
    <p:extLst>
      <p:ext uri="{BB962C8B-B14F-4D97-AF65-F5344CB8AC3E}">
        <p14:creationId xmlns:p14="http://schemas.microsoft.com/office/powerpoint/2010/main" val="453626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0386467F-8F42-984C-A5B6-3D5376C3468D}" type="slidenum">
              <a:rPr lang="en-US">
                <a:latin typeface="Times New Roman" charset="0"/>
              </a:rPr>
              <a:pPr/>
              <a:t>25</a:t>
            </a:fld>
            <a:endParaRPr lang="en-US">
              <a:latin typeface="Times New Roman" charset="0"/>
            </a:endParaRPr>
          </a:p>
        </p:txBody>
      </p:sp>
      <p:sp>
        <p:nvSpPr>
          <p:cNvPr id="104451" name="Rectangle 2"/>
          <p:cNvSpPr>
            <a:spLocks noGrp="1" noRot="1" noChangeAspect="1" noChangeArrowheads="1" noTextEdit="1"/>
          </p:cNvSpPr>
          <p:nvPr>
            <p:ph type="sldImg"/>
          </p:nvPr>
        </p:nvSpPr>
        <p:spPr>
          <a:xfrm>
            <a:off x="381000" y="685800"/>
            <a:ext cx="6096000" cy="3429000"/>
          </a:xfrm>
          <a:ln/>
        </p:spPr>
      </p:sp>
      <p:sp>
        <p:nvSpPr>
          <p:cNvPr id="10445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MS PGothic" charset="0"/>
            </a:endParaRPr>
          </a:p>
        </p:txBody>
      </p:sp>
    </p:spTree>
    <p:extLst>
      <p:ext uri="{BB962C8B-B14F-4D97-AF65-F5344CB8AC3E}">
        <p14:creationId xmlns:p14="http://schemas.microsoft.com/office/powerpoint/2010/main" val="525857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ea typeface="MS PGothic" charset="0"/>
              </a:rPr>
              <a:t>Problem is solved on some systems by kernel providing reader-writer locks</a:t>
            </a:r>
          </a:p>
          <a:p>
            <a:endParaRPr lang="en-US" dirty="0"/>
          </a:p>
        </p:txBody>
      </p:sp>
      <p:sp>
        <p:nvSpPr>
          <p:cNvPr id="4" name="Slide Number Placeholder 3"/>
          <p:cNvSpPr>
            <a:spLocks noGrp="1"/>
          </p:cNvSpPr>
          <p:nvPr>
            <p:ph type="sldNum" sz="quarter" idx="10"/>
          </p:nvPr>
        </p:nvSpPr>
        <p:spPr/>
        <p:txBody>
          <a:bodyPr/>
          <a:lstStyle/>
          <a:p>
            <a:pPr>
              <a:defRPr/>
            </a:pPr>
            <a:fld id="{E125A137-AA7B-6040-BEE2-8CA520FC8CED}" type="slidenum">
              <a:rPr lang="en-US" smtClean="0"/>
              <a:pPr>
                <a:defRPr/>
              </a:pPr>
              <a:t>26</a:t>
            </a:fld>
            <a:endParaRPr lang="en-US"/>
          </a:p>
        </p:txBody>
      </p:sp>
    </p:spTree>
    <p:extLst>
      <p:ext uri="{BB962C8B-B14F-4D97-AF65-F5344CB8AC3E}">
        <p14:creationId xmlns:p14="http://schemas.microsoft.com/office/powerpoint/2010/main" val="3256356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5308FC48-935C-DA43-98E1-B1BE32B226D4}" type="slidenum">
              <a:rPr lang="en-US">
                <a:latin typeface="Times New Roman" charset="0"/>
              </a:rPr>
              <a:pPr/>
              <a:t>27</a:t>
            </a:fld>
            <a:endParaRPr lang="en-US">
              <a:latin typeface="Times New Roman" charset="0"/>
            </a:endParaRPr>
          </a:p>
        </p:txBody>
      </p:sp>
      <p:sp>
        <p:nvSpPr>
          <p:cNvPr id="106499" name="Rectangle 2"/>
          <p:cNvSpPr>
            <a:spLocks noGrp="1" noRot="1" noChangeAspect="1" noChangeArrowheads="1" noTextEdit="1"/>
          </p:cNvSpPr>
          <p:nvPr>
            <p:ph type="sldImg"/>
          </p:nvPr>
        </p:nvSpPr>
        <p:spPr>
          <a:xfrm>
            <a:off x="381000" y="685800"/>
            <a:ext cx="6096000" cy="3429000"/>
          </a:xfrm>
          <a:ln/>
        </p:spPr>
      </p:sp>
      <p:sp>
        <p:nvSpPr>
          <p:cNvPr id="106500"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tabLst>
                <a:tab pos="1365250" algn="l"/>
                <a:tab pos="1538288" algn="l"/>
              </a:tabLst>
            </a:pPr>
            <a:r>
              <a:rPr lang="en-US" sz="2000" dirty="0">
                <a:ea typeface="MS PGothic" charset="0"/>
              </a:rPr>
              <a:t>Philosophers spend their lives alternating thinking and eating</a:t>
            </a:r>
          </a:p>
          <a:p>
            <a:pPr>
              <a:tabLst>
                <a:tab pos="1365250" algn="l"/>
                <a:tab pos="1538288" algn="l"/>
              </a:tabLst>
            </a:pPr>
            <a:r>
              <a:rPr lang="en-US" sz="2000" dirty="0">
                <a:ea typeface="MS PGothic" charset="0"/>
              </a:rPr>
              <a:t>Don’</a:t>
            </a:r>
            <a:r>
              <a:rPr lang="en-US" altLang="ja-JP" sz="2000" dirty="0">
                <a:ea typeface="MS PGothic" charset="0"/>
              </a:rPr>
              <a:t>t interact with their neighbors, occasionally try to pick up 2 chopsticks (one at a time) to eat from bowl</a:t>
            </a:r>
          </a:p>
          <a:p>
            <a:pPr lvl="1">
              <a:tabLst>
                <a:tab pos="1365250" algn="l"/>
                <a:tab pos="1538288" algn="l"/>
              </a:tabLst>
            </a:pPr>
            <a:r>
              <a:rPr lang="en-US" sz="2000" dirty="0">
                <a:ea typeface="MS PGothic" charset="0"/>
              </a:rPr>
              <a:t>Need both to eat, then release both when done</a:t>
            </a:r>
          </a:p>
          <a:p>
            <a:pPr>
              <a:tabLst>
                <a:tab pos="1365250" algn="l"/>
                <a:tab pos="1538288" algn="l"/>
              </a:tabLst>
            </a:pPr>
            <a:r>
              <a:rPr lang="en-US" sz="2000" dirty="0">
                <a:ea typeface="MS PGothic" charset="0"/>
              </a:rPr>
              <a:t>In the case of 5 philosophers</a:t>
            </a:r>
          </a:p>
          <a:p>
            <a:pPr lvl="1">
              <a:tabLst>
                <a:tab pos="1365250" algn="l"/>
                <a:tab pos="1538288" algn="l"/>
              </a:tabLst>
            </a:pPr>
            <a:r>
              <a:rPr lang="en-US" sz="2000" dirty="0">
                <a:ea typeface="MS PGothic" charset="0"/>
              </a:rPr>
              <a:t>Shared data </a:t>
            </a:r>
          </a:p>
          <a:p>
            <a:pPr lvl="2">
              <a:tabLst>
                <a:tab pos="1365250" algn="l"/>
                <a:tab pos="1538288" algn="l"/>
              </a:tabLst>
            </a:pPr>
            <a:r>
              <a:rPr lang="en-US" sz="2000" dirty="0">
                <a:ea typeface="MS PGothic" charset="0"/>
              </a:rPr>
              <a:t>Bowl of rice (data set)</a:t>
            </a:r>
          </a:p>
          <a:p>
            <a:pPr lvl="2">
              <a:tabLst>
                <a:tab pos="1365250" algn="l"/>
                <a:tab pos="1538288" algn="l"/>
              </a:tabLst>
            </a:pPr>
            <a:r>
              <a:rPr lang="en-US" sz="2000" dirty="0">
                <a:ea typeface="MS PGothic" charset="0"/>
              </a:rPr>
              <a:t>Semaphore </a:t>
            </a:r>
            <a:r>
              <a:rPr lang="en-US" sz="2000" dirty="0">
                <a:solidFill>
                  <a:srgbClr val="FF0000"/>
                </a:solidFill>
                <a:ea typeface="MS PGothic" charset="0"/>
              </a:rPr>
              <a:t>chopstick [5]</a:t>
            </a:r>
            <a:r>
              <a:rPr lang="en-US" sz="2000" dirty="0">
                <a:ea typeface="MS PGothic" charset="0"/>
              </a:rPr>
              <a:t> initialized to 1</a:t>
            </a:r>
          </a:p>
          <a:p>
            <a:endParaRPr lang="en-US" dirty="0">
              <a:ea typeface="MS PGothic" charset="0"/>
            </a:endParaRPr>
          </a:p>
        </p:txBody>
      </p:sp>
    </p:spTree>
    <p:extLst>
      <p:ext uri="{BB962C8B-B14F-4D97-AF65-F5344CB8AC3E}">
        <p14:creationId xmlns:p14="http://schemas.microsoft.com/office/powerpoint/2010/main" val="1811275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115C3C6C-309A-4147-ACAB-85C8E1CB3451}" type="slidenum">
              <a:rPr lang="en-US">
                <a:latin typeface="Times New Roman" charset="0"/>
              </a:rPr>
              <a:pPr/>
              <a:t>28</a:t>
            </a:fld>
            <a:endParaRPr lang="en-US">
              <a:latin typeface="Times New Roman" charset="0"/>
            </a:endParaRPr>
          </a:p>
        </p:txBody>
      </p:sp>
      <p:sp>
        <p:nvSpPr>
          <p:cNvPr id="107523" name="Rectangle 2"/>
          <p:cNvSpPr>
            <a:spLocks noGrp="1" noRot="1" noChangeAspect="1" noChangeArrowheads="1" noTextEdit="1"/>
          </p:cNvSpPr>
          <p:nvPr>
            <p:ph type="sldImg"/>
          </p:nvPr>
        </p:nvSpPr>
        <p:spPr>
          <a:xfrm>
            <a:off x="381000" y="685800"/>
            <a:ext cx="6096000" cy="3429000"/>
          </a:xfrm>
          <a:ln/>
        </p:spPr>
      </p:sp>
      <p:sp>
        <p:nvSpPr>
          <p:cNvPr id="107524"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MS PGothic" charset="0"/>
            </a:endParaRPr>
          </a:p>
        </p:txBody>
      </p:sp>
    </p:spTree>
    <p:extLst>
      <p:ext uri="{BB962C8B-B14F-4D97-AF65-F5344CB8AC3E}">
        <p14:creationId xmlns:p14="http://schemas.microsoft.com/office/powerpoint/2010/main" val="15332206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C31A68F1-7016-CE44-A305-9C9EDEC27A4B}" type="slidenum">
              <a:rPr lang="en-US">
                <a:latin typeface="Times New Roman" charset="0"/>
              </a:rPr>
              <a:pPr/>
              <a:t>29</a:t>
            </a:fld>
            <a:endParaRPr lang="en-US">
              <a:latin typeface="Times New Roman" charset="0"/>
            </a:endParaRPr>
          </a:p>
        </p:txBody>
      </p:sp>
      <p:sp>
        <p:nvSpPr>
          <p:cNvPr id="108547" name="Rectangle 2"/>
          <p:cNvSpPr>
            <a:spLocks noGrp="1" noRot="1" noChangeAspect="1" noChangeArrowheads="1" noTextEdit="1"/>
          </p:cNvSpPr>
          <p:nvPr>
            <p:ph type="sldImg"/>
          </p:nvPr>
        </p:nvSpPr>
        <p:spPr>
          <a:xfrm>
            <a:off x="381000" y="685800"/>
            <a:ext cx="6096000" cy="3429000"/>
          </a:xfrm>
          <a:ln/>
        </p:spPr>
      </p:sp>
      <p:sp>
        <p:nvSpPr>
          <p:cNvPr id="108548"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Helvetica" charset="0"/>
                <a:ea typeface="MS PGothic" charset="0"/>
              </a:rPr>
              <a:t>Allow at most 4 philosophers to be sitting simultaneously at  the table.</a:t>
            </a:r>
          </a:p>
          <a:p>
            <a:pPr lvl="1"/>
            <a:r>
              <a:rPr lang="en-US" dirty="0">
                <a:latin typeface="Helvetica" charset="0"/>
                <a:ea typeface="MS PGothic" charset="0"/>
              </a:rPr>
              <a:t> Allow a philosopher to pick up  the forks only if both are available (picking must be done in a critical section.</a:t>
            </a:r>
          </a:p>
          <a:p>
            <a:pPr lvl="1"/>
            <a:r>
              <a:rPr lang="en-US" dirty="0">
                <a:latin typeface="Helvetica" charset="0"/>
                <a:ea typeface="MS PGothic" charset="0"/>
              </a:rPr>
              <a:t> Use an asymmetric solution  -- an odd-numbered  philosopher picks  up first the left chopstick and then the right chopstick. Even-numbered  philosopher picks  up first the right chopstick and then the left chopstick. </a:t>
            </a:r>
          </a:p>
          <a:p>
            <a:endParaRPr lang="en-US" dirty="0">
              <a:ea typeface="MS PGothic" charset="0"/>
            </a:endParaRPr>
          </a:p>
        </p:txBody>
      </p:sp>
    </p:spTree>
    <p:extLst>
      <p:ext uri="{BB962C8B-B14F-4D97-AF65-F5344CB8AC3E}">
        <p14:creationId xmlns:p14="http://schemas.microsoft.com/office/powerpoint/2010/main" val="11826631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8730163B-1A6B-CC48-AC70-E4B848CAA64A}" type="slidenum">
              <a:rPr lang="en-US">
                <a:latin typeface="Times New Roman" charset="0"/>
              </a:rPr>
              <a:pPr/>
              <a:t>30</a:t>
            </a:fld>
            <a:endParaRPr lang="en-US">
              <a:latin typeface="Times New Roman" charset="0"/>
            </a:endParaRPr>
          </a:p>
        </p:txBody>
      </p:sp>
      <p:sp>
        <p:nvSpPr>
          <p:cNvPr id="109571" name="Rectangle 2"/>
          <p:cNvSpPr>
            <a:spLocks noGrp="1" noRot="1" noChangeAspect="1" noChangeArrowheads="1" noTextEdit="1"/>
          </p:cNvSpPr>
          <p:nvPr>
            <p:ph type="sldImg"/>
          </p:nvPr>
        </p:nvSpPr>
        <p:spPr>
          <a:xfrm>
            <a:off x="381000" y="685800"/>
            <a:ext cx="6096000" cy="3429000"/>
          </a:xfrm>
          <a:ln/>
        </p:spPr>
      </p:sp>
      <p:sp>
        <p:nvSpPr>
          <p:cNvPr id="10957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MS PGothic" charset="0"/>
            </a:endParaRPr>
          </a:p>
        </p:txBody>
      </p:sp>
    </p:spTree>
    <p:extLst>
      <p:ext uri="{BB962C8B-B14F-4D97-AF65-F5344CB8AC3E}">
        <p14:creationId xmlns:p14="http://schemas.microsoft.com/office/powerpoint/2010/main" val="20589132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9B6CB1C7-419E-E247-8748-E821103126C5}" type="slidenum">
              <a:rPr lang="en-US">
                <a:latin typeface="Times New Roman" charset="0"/>
              </a:rPr>
              <a:pPr/>
              <a:t>31</a:t>
            </a:fld>
            <a:endParaRPr lang="en-US">
              <a:latin typeface="Times New Roman" charset="0"/>
            </a:endParaRPr>
          </a:p>
        </p:txBody>
      </p:sp>
      <p:sp>
        <p:nvSpPr>
          <p:cNvPr id="110595" name="Rectangle 2"/>
          <p:cNvSpPr>
            <a:spLocks noGrp="1" noRot="1" noChangeAspect="1" noChangeArrowheads="1" noTextEdit="1"/>
          </p:cNvSpPr>
          <p:nvPr>
            <p:ph type="sldImg"/>
          </p:nvPr>
        </p:nvSpPr>
        <p:spPr>
          <a:xfrm>
            <a:off x="381000" y="685800"/>
            <a:ext cx="6096000" cy="3429000"/>
          </a:xfrm>
          <a:ln/>
        </p:spPr>
      </p:sp>
      <p:sp>
        <p:nvSpPr>
          <p:cNvPr id="110596"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pPr>
            <a:r>
              <a:rPr lang="en-US" sz="1200" dirty="0">
                <a:ea typeface="MS PGothic" charset="0"/>
              </a:rPr>
              <a:t>A high-level abstraction that provides a convenient and effective mechanism for process synchronization</a:t>
            </a:r>
          </a:p>
          <a:p>
            <a:pPr>
              <a:lnSpc>
                <a:spcPct val="80000"/>
              </a:lnSpc>
            </a:pPr>
            <a:r>
              <a:rPr lang="en-US" sz="1200" i="1" dirty="0">
                <a:ea typeface="MS PGothic" charset="0"/>
              </a:rPr>
              <a:t>Abstract data type</a:t>
            </a:r>
            <a:r>
              <a:rPr lang="en-US" sz="1200" dirty="0">
                <a:ea typeface="MS PGothic" charset="0"/>
              </a:rPr>
              <a:t>, internal variables only accessible by code within the procedure</a:t>
            </a:r>
          </a:p>
          <a:p>
            <a:pPr>
              <a:lnSpc>
                <a:spcPct val="80000"/>
              </a:lnSpc>
            </a:pPr>
            <a:r>
              <a:rPr lang="en-US" sz="1200" dirty="0">
                <a:ea typeface="MS PGothic" charset="0"/>
              </a:rPr>
              <a:t>Only one process may be active within the monitor at a time</a:t>
            </a:r>
          </a:p>
          <a:p>
            <a:pPr>
              <a:lnSpc>
                <a:spcPct val="80000"/>
              </a:lnSpc>
            </a:pPr>
            <a:r>
              <a:rPr lang="en-US" sz="1200" dirty="0">
                <a:ea typeface="MS PGothic" charset="0"/>
              </a:rPr>
              <a:t>But not powerful enough to model some synchronization schemes</a:t>
            </a:r>
          </a:p>
        </p:txBody>
      </p:sp>
    </p:spTree>
    <p:extLst>
      <p:ext uri="{BB962C8B-B14F-4D97-AF65-F5344CB8AC3E}">
        <p14:creationId xmlns:p14="http://schemas.microsoft.com/office/powerpoint/2010/main" val="1751408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3A9EE52A-6686-2F4A-8F69-7E6C0415A566}" type="slidenum">
              <a:rPr lang="en-US">
                <a:latin typeface="Times New Roman" charset="0"/>
              </a:rPr>
              <a:pPr/>
              <a:t>5</a:t>
            </a:fld>
            <a:endParaRPr lang="en-US">
              <a:latin typeface="Times New Roman" charset="0"/>
            </a:endParaRPr>
          </a:p>
        </p:txBody>
      </p:sp>
      <p:sp>
        <p:nvSpPr>
          <p:cNvPr id="93187" name="Rectangle 2"/>
          <p:cNvSpPr>
            <a:spLocks noGrp="1" noRot="1" noChangeAspect="1" noChangeArrowheads="1" noTextEdit="1"/>
          </p:cNvSpPr>
          <p:nvPr>
            <p:ph type="sldImg"/>
          </p:nvPr>
        </p:nvSpPr>
        <p:spPr>
          <a:xfrm>
            <a:off x="381000" y="685800"/>
            <a:ext cx="6096000" cy="3429000"/>
          </a:xfrm>
          <a:ln/>
        </p:spPr>
      </p:sp>
      <p:sp>
        <p:nvSpPr>
          <p:cNvPr id="93188"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fontScale="92500" lnSpcReduction="10000"/>
          </a:bodyPr>
          <a:lstStyle/>
          <a:p>
            <a:pPr>
              <a:lnSpc>
                <a:spcPct val="90000"/>
              </a:lnSpc>
            </a:pPr>
            <a:r>
              <a:rPr lang="en-US" sz="1600" dirty="0">
                <a:latin typeface="Helvetica" charset="0"/>
                <a:ea typeface="MS PGothic" charset="0"/>
              </a:rPr>
              <a:t>Synchronization tool that provides more sophisticated ways (than </a:t>
            </a:r>
            <a:r>
              <a:rPr lang="en-US" sz="1600" dirty="0" err="1">
                <a:latin typeface="Helvetica" charset="0"/>
                <a:ea typeface="MS PGothic" charset="0"/>
              </a:rPr>
              <a:t>Mutex</a:t>
            </a:r>
            <a:r>
              <a:rPr lang="en-US" sz="1600" dirty="0">
                <a:latin typeface="Helvetica" charset="0"/>
                <a:ea typeface="MS PGothic" charset="0"/>
              </a:rPr>
              <a:t> locks)  for process to synchronize their activities.</a:t>
            </a:r>
            <a:endParaRPr lang="en-US" sz="1600" i="1" dirty="0">
              <a:solidFill>
                <a:schemeClr val="tx2"/>
              </a:solidFill>
              <a:latin typeface="Helvetica" charset="0"/>
              <a:ea typeface="MS PGothic" charset="0"/>
            </a:endParaRPr>
          </a:p>
          <a:p>
            <a:pPr>
              <a:lnSpc>
                <a:spcPct val="90000"/>
              </a:lnSpc>
            </a:pPr>
            <a:r>
              <a:rPr lang="en-US" sz="1600" dirty="0">
                <a:latin typeface="Helvetica" charset="0"/>
                <a:ea typeface="MS PGothic" charset="0"/>
              </a:rPr>
              <a:t>Semaphore </a:t>
            </a:r>
            <a:r>
              <a:rPr lang="en-US" sz="1600" b="1" i="1" dirty="0">
                <a:latin typeface="Helvetica" charset="0"/>
                <a:ea typeface="MS PGothic" charset="0"/>
              </a:rPr>
              <a:t>S</a:t>
            </a:r>
            <a:r>
              <a:rPr lang="en-US" sz="1600" dirty="0">
                <a:latin typeface="Helvetica" charset="0"/>
                <a:ea typeface="MS PGothic" charset="0"/>
              </a:rPr>
              <a:t> – integer variable</a:t>
            </a:r>
          </a:p>
          <a:p>
            <a:pPr>
              <a:lnSpc>
                <a:spcPct val="90000"/>
              </a:lnSpc>
            </a:pPr>
            <a:r>
              <a:rPr lang="en-US" sz="1600" dirty="0">
                <a:latin typeface="Helvetica" charset="0"/>
                <a:ea typeface="MS PGothic" charset="0"/>
              </a:rPr>
              <a:t>Can only be accessed via two indivisible (atomic) operations</a:t>
            </a:r>
          </a:p>
          <a:p>
            <a:pPr lvl="1">
              <a:lnSpc>
                <a:spcPct val="90000"/>
              </a:lnSpc>
            </a:pPr>
            <a:r>
              <a:rPr lang="en-US" b="1" dirty="0">
                <a:solidFill>
                  <a:srgbClr val="000000"/>
                </a:solidFill>
                <a:latin typeface="Courier New" charset="0"/>
                <a:ea typeface="MS PGothic" charset="0"/>
              </a:rPr>
              <a:t>wait()</a:t>
            </a:r>
            <a:r>
              <a:rPr lang="en-US" dirty="0">
                <a:solidFill>
                  <a:srgbClr val="000000"/>
                </a:solidFill>
                <a:latin typeface="Helvetica" charset="0"/>
                <a:ea typeface="MS PGothic" charset="0"/>
              </a:rPr>
              <a:t> </a:t>
            </a:r>
            <a:r>
              <a:rPr lang="en-US" sz="1600" dirty="0">
                <a:solidFill>
                  <a:srgbClr val="000000"/>
                </a:solidFill>
                <a:latin typeface="Helvetica" charset="0"/>
                <a:ea typeface="MS PGothic" charset="0"/>
              </a:rPr>
              <a:t>and </a:t>
            </a:r>
            <a:r>
              <a:rPr lang="en-US" b="1" dirty="0">
                <a:solidFill>
                  <a:srgbClr val="000000"/>
                </a:solidFill>
                <a:latin typeface="Courier New" charset="0"/>
                <a:ea typeface="MS PGothic" charset="0"/>
              </a:rPr>
              <a:t>signal()</a:t>
            </a:r>
          </a:p>
          <a:p>
            <a:pPr lvl="2">
              <a:lnSpc>
                <a:spcPct val="90000"/>
              </a:lnSpc>
            </a:pPr>
            <a:r>
              <a:rPr lang="en-US" sz="1600" dirty="0">
                <a:latin typeface="Helvetica" charset="0"/>
                <a:ea typeface="MS PGothic" charset="0"/>
              </a:rPr>
              <a:t>Originally called </a:t>
            </a:r>
            <a:r>
              <a:rPr lang="en-US" b="1" dirty="0">
                <a:solidFill>
                  <a:srgbClr val="000000"/>
                </a:solidFill>
                <a:latin typeface="Courier New" charset="0"/>
                <a:ea typeface="MS PGothic" charset="0"/>
              </a:rPr>
              <a:t>P()</a:t>
            </a:r>
            <a:r>
              <a:rPr lang="en-US" dirty="0">
                <a:latin typeface="Helvetica" charset="0"/>
                <a:ea typeface="MS PGothic" charset="0"/>
              </a:rPr>
              <a:t> </a:t>
            </a:r>
            <a:r>
              <a:rPr lang="en-US" sz="1600" dirty="0">
                <a:latin typeface="Helvetica" charset="0"/>
                <a:ea typeface="MS PGothic" charset="0"/>
              </a:rPr>
              <a:t>and </a:t>
            </a:r>
            <a:r>
              <a:rPr lang="en-US" b="1" dirty="0">
                <a:solidFill>
                  <a:srgbClr val="000000"/>
                </a:solidFill>
                <a:latin typeface="Courier New" charset="0"/>
                <a:ea typeface="MS PGothic" charset="0"/>
              </a:rPr>
              <a:t>V()</a:t>
            </a:r>
          </a:p>
          <a:p>
            <a:pPr>
              <a:lnSpc>
                <a:spcPct val="90000"/>
              </a:lnSpc>
            </a:pPr>
            <a:r>
              <a:rPr lang="en-US" sz="1600" dirty="0">
                <a:latin typeface="Helvetica" charset="0"/>
                <a:ea typeface="MS PGothic" charset="0"/>
              </a:rPr>
              <a:t>Definition of  the </a:t>
            </a:r>
            <a:r>
              <a:rPr lang="en-US" b="1" dirty="0">
                <a:solidFill>
                  <a:srgbClr val="000000"/>
                </a:solidFill>
                <a:latin typeface="Courier New" charset="0"/>
                <a:ea typeface="MS PGothic" charset="0"/>
                <a:cs typeface="Courier New" charset="0"/>
              </a:rPr>
              <a:t>wait() operation</a:t>
            </a:r>
          </a:p>
          <a:p>
            <a:pPr lvl="1">
              <a:lnSpc>
                <a:spcPct val="90000"/>
              </a:lnSpc>
              <a:buFont typeface="Monotype Sorts" charset="0"/>
              <a:buNone/>
            </a:pPr>
            <a:r>
              <a:rPr lang="en-US" b="1" dirty="0">
                <a:latin typeface="Courier New" charset="0"/>
                <a:ea typeface="MS PGothic" charset="0"/>
                <a:sym typeface="Symbol" charset="0"/>
              </a:rPr>
              <a:t>wait(S)</a:t>
            </a:r>
            <a:r>
              <a:rPr lang="en-US" sz="1600" b="1" dirty="0">
                <a:latin typeface="Courier New" charset="0"/>
                <a:ea typeface="MS PGothic" charset="0"/>
                <a:sym typeface="Symbol" charset="0"/>
              </a:rPr>
              <a:t> { </a:t>
            </a:r>
          </a:p>
          <a:p>
            <a:pPr lvl="1">
              <a:lnSpc>
                <a:spcPct val="90000"/>
              </a:lnSpc>
              <a:buFont typeface="Monotype Sorts" charset="0"/>
              <a:buNone/>
            </a:pPr>
            <a:r>
              <a:rPr lang="en-US" sz="1600" b="1" dirty="0">
                <a:latin typeface="Courier New" charset="0"/>
                <a:ea typeface="MS PGothic" charset="0"/>
                <a:sym typeface="Symbol" charset="0"/>
              </a:rPr>
              <a:t>    while (S &lt;= 0)</a:t>
            </a:r>
          </a:p>
          <a:p>
            <a:pPr lvl="1">
              <a:lnSpc>
                <a:spcPct val="90000"/>
              </a:lnSpc>
              <a:buFont typeface="Monotype Sorts" charset="0"/>
              <a:buNone/>
            </a:pPr>
            <a:r>
              <a:rPr lang="en-US" sz="1600" b="1" dirty="0">
                <a:latin typeface="Courier New" charset="0"/>
                <a:ea typeface="MS PGothic" charset="0"/>
                <a:sym typeface="Symbol" charset="0"/>
              </a:rPr>
              <a:t>       ; // busy wait</a:t>
            </a:r>
          </a:p>
          <a:p>
            <a:pPr lvl="1">
              <a:lnSpc>
                <a:spcPct val="90000"/>
              </a:lnSpc>
              <a:buFont typeface="Monotype Sorts" charset="0"/>
              <a:buNone/>
            </a:pPr>
            <a:r>
              <a:rPr lang="en-US" sz="1600" b="1" dirty="0">
                <a:latin typeface="Courier New" charset="0"/>
                <a:ea typeface="MS PGothic" charset="0"/>
                <a:sym typeface="Symbol" charset="0"/>
              </a:rPr>
              <a:t>    S--;</a:t>
            </a:r>
          </a:p>
          <a:p>
            <a:pPr lvl="1">
              <a:lnSpc>
                <a:spcPct val="90000"/>
              </a:lnSpc>
              <a:buFont typeface="Monotype Sorts" charset="0"/>
              <a:buNone/>
            </a:pPr>
            <a:r>
              <a:rPr lang="en-US" sz="1600" b="1" dirty="0">
                <a:latin typeface="Courier New" charset="0"/>
                <a:ea typeface="MS PGothic" charset="0"/>
                <a:sym typeface="Symbol" charset="0"/>
              </a:rPr>
              <a:t>}</a:t>
            </a:r>
          </a:p>
          <a:p>
            <a:pPr>
              <a:lnSpc>
                <a:spcPct val="90000"/>
              </a:lnSpc>
            </a:pPr>
            <a:r>
              <a:rPr lang="en-US" sz="1600" dirty="0">
                <a:latin typeface="Helvetica" charset="0"/>
                <a:ea typeface="MS PGothic" charset="0"/>
              </a:rPr>
              <a:t>Definition of  the </a:t>
            </a:r>
            <a:r>
              <a:rPr lang="en-US" b="1" dirty="0">
                <a:solidFill>
                  <a:srgbClr val="000000"/>
                </a:solidFill>
                <a:latin typeface="Courier New" charset="0"/>
                <a:ea typeface="MS PGothic" charset="0"/>
                <a:cs typeface="Courier New" charset="0"/>
              </a:rPr>
              <a:t>signal() operation</a:t>
            </a:r>
            <a:endParaRPr lang="en-US" sz="1600" b="1" dirty="0">
              <a:latin typeface="Courier New" charset="0"/>
              <a:ea typeface="MS PGothic" charset="0"/>
              <a:cs typeface="Courier New" charset="0"/>
              <a:sym typeface="Symbol" charset="0"/>
            </a:endParaRPr>
          </a:p>
          <a:p>
            <a:pPr lvl="1">
              <a:lnSpc>
                <a:spcPct val="90000"/>
              </a:lnSpc>
              <a:buFont typeface="Monotype Sorts" charset="0"/>
              <a:buNone/>
            </a:pPr>
            <a:r>
              <a:rPr lang="en-US" b="1" dirty="0">
                <a:latin typeface="Courier New" charset="0"/>
                <a:ea typeface="MS PGothic" charset="0"/>
                <a:sym typeface="Symbol" charset="0"/>
              </a:rPr>
              <a:t>signal(S)</a:t>
            </a:r>
            <a:r>
              <a:rPr lang="en-US" sz="1600" b="1" dirty="0">
                <a:latin typeface="Courier New" charset="0"/>
                <a:ea typeface="MS PGothic" charset="0"/>
                <a:sym typeface="Symbol" charset="0"/>
              </a:rPr>
              <a:t> { </a:t>
            </a:r>
          </a:p>
          <a:p>
            <a:pPr lvl="1">
              <a:lnSpc>
                <a:spcPct val="90000"/>
              </a:lnSpc>
              <a:buFont typeface="Monotype Sorts" charset="0"/>
              <a:buNone/>
            </a:pPr>
            <a:r>
              <a:rPr lang="en-US" sz="1600" b="1" dirty="0">
                <a:latin typeface="Courier New" charset="0"/>
                <a:ea typeface="MS PGothic" charset="0"/>
                <a:sym typeface="Symbol" charset="0"/>
              </a:rPr>
              <a:t>    S++;</a:t>
            </a:r>
          </a:p>
          <a:p>
            <a:pPr lvl="1">
              <a:lnSpc>
                <a:spcPct val="90000"/>
              </a:lnSpc>
              <a:buFont typeface="Monotype Sorts" charset="0"/>
              <a:buNone/>
            </a:pPr>
            <a:r>
              <a:rPr lang="en-US" sz="1600" b="1" dirty="0">
                <a:latin typeface="Courier New" charset="0"/>
                <a:ea typeface="MS PGothic" charset="0"/>
                <a:sym typeface="Symbol" charset="0"/>
              </a:rPr>
              <a:t>}</a:t>
            </a:r>
          </a:p>
          <a:p>
            <a:endParaRPr lang="en-US" dirty="0">
              <a:ea typeface="MS PGothic" charset="0"/>
            </a:endParaRPr>
          </a:p>
        </p:txBody>
      </p:sp>
    </p:spTree>
    <p:extLst>
      <p:ext uri="{BB962C8B-B14F-4D97-AF65-F5344CB8AC3E}">
        <p14:creationId xmlns:p14="http://schemas.microsoft.com/office/powerpoint/2010/main" val="3994627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F65849B0-1B69-7143-B54E-0615EBC72474}" type="slidenum">
              <a:rPr lang="en-US">
                <a:latin typeface="Times New Roman" charset="0"/>
              </a:rPr>
              <a:pPr/>
              <a:t>32</a:t>
            </a:fld>
            <a:endParaRPr lang="en-US">
              <a:latin typeface="Times New Roman" charset="0"/>
            </a:endParaRPr>
          </a:p>
        </p:txBody>
      </p:sp>
      <p:sp>
        <p:nvSpPr>
          <p:cNvPr id="111619" name="Rectangle 2"/>
          <p:cNvSpPr>
            <a:spLocks noGrp="1" noRot="1" noChangeAspect="1" noChangeArrowheads="1" noTextEdit="1"/>
          </p:cNvSpPr>
          <p:nvPr>
            <p:ph type="sldImg"/>
          </p:nvPr>
        </p:nvSpPr>
        <p:spPr>
          <a:xfrm>
            <a:off x="381000" y="685800"/>
            <a:ext cx="6096000" cy="3429000"/>
          </a:xfrm>
          <a:ln/>
        </p:spPr>
      </p:sp>
      <p:sp>
        <p:nvSpPr>
          <p:cNvPr id="111620"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MS PGothic" charset="0"/>
            </a:endParaRPr>
          </a:p>
        </p:txBody>
      </p:sp>
    </p:spTree>
    <p:extLst>
      <p:ext uri="{BB962C8B-B14F-4D97-AF65-F5344CB8AC3E}">
        <p14:creationId xmlns:p14="http://schemas.microsoft.com/office/powerpoint/2010/main" val="369587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3A9EE52A-6686-2F4A-8F69-7E6C0415A566}" type="slidenum">
              <a:rPr lang="en-US">
                <a:latin typeface="Times New Roman" charset="0"/>
              </a:rPr>
              <a:pPr/>
              <a:t>6</a:t>
            </a:fld>
            <a:endParaRPr lang="en-US">
              <a:latin typeface="Times New Roman" charset="0"/>
            </a:endParaRPr>
          </a:p>
        </p:txBody>
      </p:sp>
      <p:sp>
        <p:nvSpPr>
          <p:cNvPr id="93187" name="Rectangle 2"/>
          <p:cNvSpPr>
            <a:spLocks noGrp="1" noRot="1" noChangeAspect="1" noChangeArrowheads="1" noTextEdit="1"/>
          </p:cNvSpPr>
          <p:nvPr>
            <p:ph type="sldImg"/>
          </p:nvPr>
        </p:nvSpPr>
        <p:spPr>
          <a:xfrm>
            <a:off x="381000" y="685800"/>
            <a:ext cx="6096000" cy="3429000"/>
          </a:xfrm>
          <a:ln/>
        </p:spPr>
      </p:sp>
      <p:sp>
        <p:nvSpPr>
          <p:cNvPr id="93188"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fontScale="92500" lnSpcReduction="10000"/>
          </a:bodyPr>
          <a:lstStyle/>
          <a:p>
            <a:pPr>
              <a:lnSpc>
                <a:spcPct val="90000"/>
              </a:lnSpc>
            </a:pPr>
            <a:r>
              <a:rPr lang="en-US" sz="1600" dirty="0">
                <a:latin typeface="Helvetica" charset="0"/>
                <a:ea typeface="MS PGothic" charset="0"/>
              </a:rPr>
              <a:t>Synchronization tool that provides more sophisticated ways (than </a:t>
            </a:r>
            <a:r>
              <a:rPr lang="en-US" sz="1600" dirty="0" err="1">
                <a:latin typeface="Helvetica" charset="0"/>
                <a:ea typeface="MS PGothic" charset="0"/>
              </a:rPr>
              <a:t>Mutex</a:t>
            </a:r>
            <a:r>
              <a:rPr lang="en-US" sz="1600" dirty="0">
                <a:latin typeface="Helvetica" charset="0"/>
                <a:ea typeface="MS PGothic" charset="0"/>
              </a:rPr>
              <a:t> locks)  for process to synchronize their activities.</a:t>
            </a:r>
            <a:endParaRPr lang="en-US" sz="1600" i="1" dirty="0">
              <a:solidFill>
                <a:schemeClr val="tx2"/>
              </a:solidFill>
              <a:latin typeface="Helvetica" charset="0"/>
              <a:ea typeface="MS PGothic" charset="0"/>
            </a:endParaRPr>
          </a:p>
          <a:p>
            <a:pPr>
              <a:lnSpc>
                <a:spcPct val="90000"/>
              </a:lnSpc>
            </a:pPr>
            <a:r>
              <a:rPr lang="en-US" sz="1600" dirty="0">
                <a:latin typeface="Helvetica" charset="0"/>
                <a:ea typeface="MS PGothic" charset="0"/>
              </a:rPr>
              <a:t>Semaphore </a:t>
            </a:r>
            <a:r>
              <a:rPr lang="en-US" sz="1600" b="1" i="1" dirty="0">
                <a:latin typeface="Helvetica" charset="0"/>
                <a:ea typeface="MS PGothic" charset="0"/>
              </a:rPr>
              <a:t>S</a:t>
            </a:r>
            <a:r>
              <a:rPr lang="en-US" sz="1600" dirty="0">
                <a:latin typeface="Helvetica" charset="0"/>
                <a:ea typeface="MS PGothic" charset="0"/>
              </a:rPr>
              <a:t> – integer variable</a:t>
            </a:r>
          </a:p>
          <a:p>
            <a:pPr>
              <a:lnSpc>
                <a:spcPct val="90000"/>
              </a:lnSpc>
            </a:pPr>
            <a:r>
              <a:rPr lang="en-US" sz="1600" dirty="0">
                <a:latin typeface="Helvetica" charset="0"/>
                <a:ea typeface="MS PGothic" charset="0"/>
              </a:rPr>
              <a:t>Can only be accessed via two indivisible (atomic) operations</a:t>
            </a:r>
          </a:p>
          <a:p>
            <a:pPr lvl="1">
              <a:lnSpc>
                <a:spcPct val="90000"/>
              </a:lnSpc>
            </a:pPr>
            <a:r>
              <a:rPr lang="en-US" b="1" dirty="0">
                <a:solidFill>
                  <a:srgbClr val="000000"/>
                </a:solidFill>
                <a:latin typeface="Courier New" charset="0"/>
                <a:ea typeface="MS PGothic" charset="0"/>
              </a:rPr>
              <a:t>wait()</a:t>
            </a:r>
            <a:r>
              <a:rPr lang="en-US" dirty="0">
                <a:solidFill>
                  <a:srgbClr val="000000"/>
                </a:solidFill>
                <a:latin typeface="Helvetica" charset="0"/>
                <a:ea typeface="MS PGothic" charset="0"/>
              </a:rPr>
              <a:t> </a:t>
            </a:r>
            <a:r>
              <a:rPr lang="en-US" sz="1600" dirty="0">
                <a:solidFill>
                  <a:srgbClr val="000000"/>
                </a:solidFill>
                <a:latin typeface="Helvetica" charset="0"/>
                <a:ea typeface="MS PGothic" charset="0"/>
              </a:rPr>
              <a:t>and </a:t>
            </a:r>
            <a:r>
              <a:rPr lang="en-US" b="1" dirty="0">
                <a:solidFill>
                  <a:srgbClr val="000000"/>
                </a:solidFill>
                <a:latin typeface="Courier New" charset="0"/>
                <a:ea typeface="MS PGothic" charset="0"/>
              </a:rPr>
              <a:t>signal()</a:t>
            </a:r>
          </a:p>
          <a:p>
            <a:pPr lvl="2">
              <a:lnSpc>
                <a:spcPct val="90000"/>
              </a:lnSpc>
            </a:pPr>
            <a:r>
              <a:rPr lang="en-US" sz="1600" dirty="0">
                <a:latin typeface="Helvetica" charset="0"/>
                <a:ea typeface="MS PGothic" charset="0"/>
              </a:rPr>
              <a:t>Originally called </a:t>
            </a:r>
            <a:r>
              <a:rPr lang="en-US" b="1" dirty="0">
                <a:solidFill>
                  <a:srgbClr val="000000"/>
                </a:solidFill>
                <a:latin typeface="Courier New" charset="0"/>
                <a:ea typeface="MS PGothic" charset="0"/>
              </a:rPr>
              <a:t>P()</a:t>
            </a:r>
            <a:r>
              <a:rPr lang="en-US" dirty="0">
                <a:latin typeface="Helvetica" charset="0"/>
                <a:ea typeface="MS PGothic" charset="0"/>
              </a:rPr>
              <a:t> </a:t>
            </a:r>
            <a:r>
              <a:rPr lang="en-US" sz="1600" dirty="0">
                <a:latin typeface="Helvetica" charset="0"/>
                <a:ea typeface="MS PGothic" charset="0"/>
              </a:rPr>
              <a:t>and </a:t>
            </a:r>
            <a:r>
              <a:rPr lang="en-US" b="1" dirty="0">
                <a:solidFill>
                  <a:srgbClr val="000000"/>
                </a:solidFill>
                <a:latin typeface="Courier New" charset="0"/>
                <a:ea typeface="MS PGothic" charset="0"/>
              </a:rPr>
              <a:t>V()</a:t>
            </a:r>
          </a:p>
          <a:p>
            <a:pPr>
              <a:lnSpc>
                <a:spcPct val="90000"/>
              </a:lnSpc>
            </a:pPr>
            <a:r>
              <a:rPr lang="en-US" sz="1600" dirty="0">
                <a:latin typeface="Helvetica" charset="0"/>
                <a:ea typeface="MS PGothic" charset="0"/>
              </a:rPr>
              <a:t>Definition of  the </a:t>
            </a:r>
            <a:r>
              <a:rPr lang="en-US" b="1" dirty="0">
                <a:solidFill>
                  <a:srgbClr val="000000"/>
                </a:solidFill>
                <a:latin typeface="Courier New" charset="0"/>
                <a:ea typeface="MS PGothic" charset="0"/>
                <a:cs typeface="Courier New" charset="0"/>
              </a:rPr>
              <a:t>wait() operation</a:t>
            </a:r>
          </a:p>
          <a:p>
            <a:pPr lvl="1">
              <a:lnSpc>
                <a:spcPct val="90000"/>
              </a:lnSpc>
              <a:buFont typeface="Monotype Sorts" charset="0"/>
              <a:buNone/>
            </a:pPr>
            <a:r>
              <a:rPr lang="en-US" b="1" dirty="0">
                <a:latin typeface="Courier New" charset="0"/>
                <a:ea typeface="MS PGothic" charset="0"/>
                <a:sym typeface="Symbol" charset="0"/>
              </a:rPr>
              <a:t>wait(S)</a:t>
            </a:r>
            <a:r>
              <a:rPr lang="en-US" sz="1600" b="1" dirty="0">
                <a:latin typeface="Courier New" charset="0"/>
                <a:ea typeface="MS PGothic" charset="0"/>
                <a:sym typeface="Symbol" charset="0"/>
              </a:rPr>
              <a:t> { </a:t>
            </a:r>
          </a:p>
          <a:p>
            <a:pPr lvl="1">
              <a:lnSpc>
                <a:spcPct val="90000"/>
              </a:lnSpc>
              <a:buFont typeface="Monotype Sorts" charset="0"/>
              <a:buNone/>
            </a:pPr>
            <a:r>
              <a:rPr lang="en-US" sz="1600" b="1" dirty="0">
                <a:latin typeface="Courier New" charset="0"/>
                <a:ea typeface="MS PGothic" charset="0"/>
                <a:sym typeface="Symbol" charset="0"/>
              </a:rPr>
              <a:t>    while (S &lt;= 0)</a:t>
            </a:r>
          </a:p>
          <a:p>
            <a:pPr lvl="1">
              <a:lnSpc>
                <a:spcPct val="90000"/>
              </a:lnSpc>
              <a:buFont typeface="Monotype Sorts" charset="0"/>
              <a:buNone/>
            </a:pPr>
            <a:r>
              <a:rPr lang="en-US" sz="1600" b="1" dirty="0">
                <a:latin typeface="Courier New" charset="0"/>
                <a:ea typeface="MS PGothic" charset="0"/>
                <a:sym typeface="Symbol" charset="0"/>
              </a:rPr>
              <a:t>       ; // busy wait</a:t>
            </a:r>
          </a:p>
          <a:p>
            <a:pPr lvl="1">
              <a:lnSpc>
                <a:spcPct val="90000"/>
              </a:lnSpc>
              <a:buFont typeface="Monotype Sorts" charset="0"/>
              <a:buNone/>
            </a:pPr>
            <a:r>
              <a:rPr lang="en-US" sz="1600" b="1" dirty="0">
                <a:latin typeface="Courier New" charset="0"/>
                <a:ea typeface="MS PGothic" charset="0"/>
                <a:sym typeface="Symbol" charset="0"/>
              </a:rPr>
              <a:t>    S--;</a:t>
            </a:r>
          </a:p>
          <a:p>
            <a:pPr lvl="1">
              <a:lnSpc>
                <a:spcPct val="90000"/>
              </a:lnSpc>
              <a:buFont typeface="Monotype Sorts" charset="0"/>
              <a:buNone/>
            </a:pPr>
            <a:r>
              <a:rPr lang="en-US" sz="1600" b="1" dirty="0">
                <a:latin typeface="Courier New" charset="0"/>
                <a:ea typeface="MS PGothic" charset="0"/>
                <a:sym typeface="Symbol" charset="0"/>
              </a:rPr>
              <a:t>}</a:t>
            </a:r>
          </a:p>
          <a:p>
            <a:pPr>
              <a:lnSpc>
                <a:spcPct val="90000"/>
              </a:lnSpc>
            </a:pPr>
            <a:r>
              <a:rPr lang="en-US" sz="1600" dirty="0">
                <a:latin typeface="Helvetica" charset="0"/>
                <a:ea typeface="MS PGothic" charset="0"/>
              </a:rPr>
              <a:t>Definition of  the </a:t>
            </a:r>
            <a:r>
              <a:rPr lang="en-US" b="1" dirty="0">
                <a:solidFill>
                  <a:srgbClr val="000000"/>
                </a:solidFill>
                <a:latin typeface="Courier New" charset="0"/>
                <a:ea typeface="MS PGothic" charset="0"/>
                <a:cs typeface="Courier New" charset="0"/>
              </a:rPr>
              <a:t>signal() operation</a:t>
            </a:r>
            <a:endParaRPr lang="en-US" sz="1600" b="1" dirty="0">
              <a:latin typeface="Courier New" charset="0"/>
              <a:ea typeface="MS PGothic" charset="0"/>
              <a:cs typeface="Courier New" charset="0"/>
              <a:sym typeface="Symbol" charset="0"/>
            </a:endParaRPr>
          </a:p>
          <a:p>
            <a:pPr lvl="1">
              <a:lnSpc>
                <a:spcPct val="90000"/>
              </a:lnSpc>
              <a:buFont typeface="Monotype Sorts" charset="0"/>
              <a:buNone/>
            </a:pPr>
            <a:r>
              <a:rPr lang="en-US" b="1" dirty="0">
                <a:latin typeface="Courier New" charset="0"/>
                <a:ea typeface="MS PGothic" charset="0"/>
                <a:sym typeface="Symbol" charset="0"/>
              </a:rPr>
              <a:t>signal(S)</a:t>
            </a:r>
            <a:r>
              <a:rPr lang="en-US" sz="1600" b="1" dirty="0">
                <a:latin typeface="Courier New" charset="0"/>
                <a:ea typeface="MS PGothic" charset="0"/>
                <a:sym typeface="Symbol" charset="0"/>
              </a:rPr>
              <a:t> { </a:t>
            </a:r>
          </a:p>
          <a:p>
            <a:pPr lvl="1">
              <a:lnSpc>
                <a:spcPct val="90000"/>
              </a:lnSpc>
              <a:buFont typeface="Monotype Sorts" charset="0"/>
              <a:buNone/>
            </a:pPr>
            <a:r>
              <a:rPr lang="en-US" sz="1600" b="1" dirty="0">
                <a:latin typeface="Courier New" charset="0"/>
                <a:ea typeface="MS PGothic" charset="0"/>
                <a:sym typeface="Symbol" charset="0"/>
              </a:rPr>
              <a:t>    S++;</a:t>
            </a:r>
          </a:p>
          <a:p>
            <a:pPr lvl="1">
              <a:lnSpc>
                <a:spcPct val="90000"/>
              </a:lnSpc>
              <a:buFont typeface="Monotype Sorts" charset="0"/>
              <a:buNone/>
            </a:pPr>
            <a:r>
              <a:rPr lang="en-US" sz="1600" b="1" dirty="0">
                <a:latin typeface="Courier New" charset="0"/>
                <a:ea typeface="MS PGothic" charset="0"/>
                <a:sym typeface="Symbol" charset="0"/>
              </a:rPr>
              <a:t>}</a:t>
            </a:r>
          </a:p>
          <a:p>
            <a:endParaRPr lang="en-US" dirty="0">
              <a:ea typeface="MS PGothic" charset="0"/>
            </a:endParaRPr>
          </a:p>
        </p:txBody>
      </p:sp>
    </p:spTree>
    <p:extLst>
      <p:ext uri="{BB962C8B-B14F-4D97-AF65-F5344CB8AC3E}">
        <p14:creationId xmlns:p14="http://schemas.microsoft.com/office/powerpoint/2010/main" val="2265551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not a ventriloquist. </a:t>
            </a:r>
          </a:p>
        </p:txBody>
      </p:sp>
      <p:sp>
        <p:nvSpPr>
          <p:cNvPr id="4" name="Slide Number Placeholder 3"/>
          <p:cNvSpPr>
            <a:spLocks noGrp="1"/>
          </p:cNvSpPr>
          <p:nvPr>
            <p:ph type="sldNum" sz="quarter" idx="10"/>
          </p:nvPr>
        </p:nvSpPr>
        <p:spPr/>
        <p:txBody>
          <a:bodyPr/>
          <a:lstStyle/>
          <a:p>
            <a:pPr>
              <a:defRPr/>
            </a:pPr>
            <a:fld id="{E125A137-AA7B-6040-BEE2-8CA520FC8CED}" type="slidenum">
              <a:rPr lang="en-US" smtClean="0"/>
              <a:pPr>
                <a:defRPr/>
              </a:pPr>
              <a:t>7</a:t>
            </a:fld>
            <a:endParaRPr lang="en-US"/>
          </a:p>
        </p:txBody>
      </p:sp>
    </p:spTree>
    <p:extLst>
      <p:ext uri="{BB962C8B-B14F-4D97-AF65-F5344CB8AC3E}">
        <p14:creationId xmlns:p14="http://schemas.microsoft.com/office/powerpoint/2010/main" val="3773371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3A9EE52A-6686-2F4A-8F69-7E6C0415A566}" type="slidenum">
              <a:rPr lang="en-US">
                <a:latin typeface="Times New Roman" charset="0"/>
              </a:rPr>
              <a:pPr/>
              <a:t>8</a:t>
            </a:fld>
            <a:endParaRPr lang="en-US">
              <a:latin typeface="Times New Roman" charset="0"/>
            </a:endParaRPr>
          </a:p>
        </p:txBody>
      </p:sp>
      <p:sp>
        <p:nvSpPr>
          <p:cNvPr id="93187" name="Rectangle 2"/>
          <p:cNvSpPr>
            <a:spLocks noGrp="1" noRot="1" noChangeAspect="1" noChangeArrowheads="1" noTextEdit="1"/>
          </p:cNvSpPr>
          <p:nvPr>
            <p:ph type="sldImg"/>
          </p:nvPr>
        </p:nvSpPr>
        <p:spPr>
          <a:xfrm>
            <a:off x="381000" y="685800"/>
            <a:ext cx="6096000" cy="3429000"/>
          </a:xfrm>
          <a:ln/>
        </p:spPr>
      </p:sp>
      <p:sp>
        <p:nvSpPr>
          <p:cNvPr id="93188"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fontScale="92500" lnSpcReduction="10000"/>
          </a:bodyPr>
          <a:lstStyle/>
          <a:p>
            <a:pPr>
              <a:lnSpc>
                <a:spcPct val="90000"/>
              </a:lnSpc>
            </a:pPr>
            <a:r>
              <a:rPr lang="en-US" sz="1600" dirty="0">
                <a:latin typeface="Helvetica" charset="0"/>
                <a:ea typeface="MS PGothic" charset="0"/>
              </a:rPr>
              <a:t>Synchronization tool that provides more sophisticated ways (than </a:t>
            </a:r>
            <a:r>
              <a:rPr lang="en-US" sz="1600" dirty="0" err="1">
                <a:latin typeface="Helvetica" charset="0"/>
                <a:ea typeface="MS PGothic" charset="0"/>
              </a:rPr>
              <a:t>Mutex</a:t>
            </a:r>
            <a:r>
              <a:rPr lang="en-US" sz="1600" dirty="0">
                <a:latin typeface="Helvetica" charset="0"/>
                <a:ea typeface="MS PGothic" charset="0"/>
              </a:rPr>
              <a:t> locks)  for process to synchronize their activities.</a:t>
            </a:r>
            <a:endParaRPr lang="en-US" sz="1600" i="1" dirty="0">
              <a:solidFill>
                <a:schemeClr val="tx2"/>
              </a:solidFill>
              <a:latin typeface="Helvetica" charset="0"/>
              <a:ea typeface="MS PGothic" charset="0"/>
            </a:endParaRPr>
          </a:p>
          <a:p>
            <a:pPr>
              <a:lnSpc>
                <a:spcPct val="90000"/>
              </a:lnSpc>
            </a:pPr>
            <a:r>
              <a:rPr lang="en-US" sz="1600" dirty="0">
                <a:latin typeface="Helvetica" charset="0"/>
                <a:ea typeface="MS PGothic" charset="0"/>
              </a:rPr>
              <a:t>Semaphore </a:t>
            </a:r>
            <a:r>
              <a:rPr lang="en-US" sz="1600" b="1" i="1" dirty="0">
                <a:latin typeface="Helvetica" charset="0"/>
                <a:ea typeface="MS PGothic" charset="0"/>
              </a:rPr>
              <a:t>S</a:t>
            </a:r>
            <a:r>
              <a:rPr lang="en-US" sz="1600" dirty="0">
                <a:latin typeface="Helvetica" charset="0"/>
                <a:ea typeface="MS PGothic" charset="0"/>
              </a:rPr>
              <a:t> – integer variable</a:t>
            </a:r>
          </a:p>
          <a:p>
            <a:pPr>
              <a:lnSpc>
                <a:spcPct val="90000"/>
              </a:lnSpc>
            </a:pPr>
            <a:r>
              <a:rPr lang="en-US" sz="1600" dirty="0">
                <a:latin typeface="Helvetica" charset="0"/>
                <a:ea typeface="MS PGothic" charset="0"/>
              </a:rPr>
              <a:t>Can only be accessed via two indivisible (atomic) operations</a:t>
            </a:r>
          </a:p>
          <a:p>
            <a:pPr lvl="1">
              <a:lnSpc>
                <a:spcPct val="90000"/>
              </a:lnSpc>
            </a:pPr>
            <a:r>
              <a:rPr lang="en-US" b="1" dirty="0">
                <a:solidFill>
                  <a:srgbClr val="000000"/>
                </a:solidFill>
                <a:latin typeface="Courier New" charset="0"/>
                <a:ea typeface="MS PGothic" charset="0"/>
              </a:rPr>
              <a:t>wait()</a:t>
            </a:r>
            <a:r>
              <a:rPr lang="en-US" dirty="0">
                <a:solidFill>
                  <a:srgbClr val="000000"/>
                </a:solidFill>
                <a:latin typeface="Helvetica" charset="0"/>
                <a:ea typeface="MS PGothic" charset="0"/>
              </a:rPr>
              <a:t> </a:t>
            </a:r>
            <a:r>
              <a:rPr lang="en-US" sz="1600" dirty="0">
                <a:solidFill>
                  <a:srgbClr val="000000"/>
                </a:solidFill>
                <a:latin typeface="Helvetica" charset="0"/>
                <a:ea typeface="MS PGothic" charset="0"/>
              </a:rPr>
              <a:t>and </a:t>
            </a:r>
            <a:r>
              <a:rPr lang="en-US" b="1" dirty="0">
                <a:solidFill>
                  <a:srgbClr val="000000"/>
                </a:solidFill>
                <a:latin typeface="Courier New" charset="0"/>
                <a:ea typeface="MS PGothic" charset="0"/>
              </a:rPr>
              <a:t>signal()</a:t>
            </a:r>
          </a:p>
          <a:p>
            <a:pPr lvl="2">
              <a:lnSpc>
                <a:spcPct val="90000"/>
              </a:lnSpc>
            </a:pPr>
            <a:r>
              <a:rPr lang="en-US" sz="1600" dirty="0">
                <a:latin typeface="Helvetica" charset="0"/>
                <a:ea typeface="MS PGothic" charset="0"/>
              </a:rPr>
              <a:t>Originally called </a:t>
            </a:r>
            <a:r>
              <a:rPr lang="en-US" b="1" dirty="0">
                <a:solidFill>
                  <a:srgbClr val="000000"/>
                </a:solidFill>
                <a:latin typeface="Courier New" charset="0"/>
                <a:ea typeface="MS PGothic" charset="0"/>
              </a:rPr>
              <a:t>P()</a:t>
            </a:r>
            <a:r>
              <a:rPr lang="en-US" dirty="0">
                <a:latin typeface="Helvetica" charset="0"/>
                <a:ea typeface="MS PGothic" charset="0"/>
              </a:rPr>
              <a:t> </a:t>
            </a:r>
            <a:r>
              <a:rPr lang="en-US" sz="1600" dirty="0">
                <a:latin typeface="Helvetica" charset="0"/>
                <a:ea typeface="MS PGothic" charset="0"/>
              </a:rPr>
              <a:t>and </a:t>
            </a:r>
            <a:r>
              <a:rPr lang="en-US" b="1" dirty="0">
                <a:solidFill>
                  <a:srgbClr val="000000"/>
                </a:solidFill>
                <a:latin typeface="Courier New" charset="0"/>
                <a:ea typeface="MS PGothic" charset="0"/>
              </a:rPr>
              <a:t>V()</a:t>
            </a:r>
          </a:p>
          <a:p>
            <a:pPr>
              <a:lnSpc>
                <a:spcPct val="90000"/>
              </a:lnSpc>
            </a:pPr>
            <a:r>
              <a:rPr lang="en-US" sz="1600" dirty="0">
                <a:latin typeface="Helvetica" charset="0"/>
                <a:ea typeface="MS PGothic" charset="0"/>
              </a:rPr>
              <a:t>Definition of  the </a:t>
            </a:r>
            <a:r>
              <a:rPr lang="en-US" b="1" dirty="0">
                <a:solidFill>
                  <a:srgbClr val="000000"/>
                </a:solidFill>
                <a:latin typeface="Courier New" charset="0"/>
                <a:ea typeface="MS PGothic" charset="0"/>
                <a:cs typeface="Courier New" charset="0"/>
              </a:rPr>
              <a:t>wait() operation</a:t>
            </a:r>
          </a:p>
          <a:p>
            <a:pPr lvl="1">
              <a:lnSpc>
                <a:spcPct val="90000"/>
              </a:lnSpc>
              <a:buFont typeface="Monotype Sorts" charset="0"/>
              <a:buNone/>
            </a:pPr>
            <a:r>
              <a:rPr lang="en-US" b="1" dirty="0">
                <a:latin typeface="Courier New" charset="0"/>
                <a:ea typeface="MS PGothic" charset="0"/>
                <a:sym typeface="Symbol" charset="0"/>
              </a:rPr>
              <a:t>wait(S)</a:t>
            </a:r>
            <a:r>
              <a:rPr lang="en-US" sz="1600" b="1" dirty="0">
                <a:latin typeface="Courier New" charset="0"/>
                <a:ea typeface="MS PGothic" charset="0"/>
                <a:sym typeface="Symbol" charset="0"/>
              </a:rPr>
              <a:t> { </a:t>
            </a:r>
          </a:p>
          <a:p>
            <a:pPr lvl="1">
              <a:lnSpc>
                <a:spcPct val="90000"/>
              </a:lnSpc>
              <a:buFont typeface="Monotype Sorts" charset="0"/>
              <a:buNone/>
            </a:pPr>
            <a:r>
              <a:rPr lang="en-US" sz="1600" b="1" dirty="0">
                <a:latin typeface="Courier New" charset="0"/>
                <a:ea typeface="MS PGothic" charset="0"/>
                <a:sym typeface="Symbol" charset="0"/>
              </a:rPr>
              <a:t>    while (S &lt;= 0)</a:t>
            </a:r>
          </a:p>
          <a:p>
            <a:pPr lvl="1">
              <a:lnSpc>
                <a:spcPct val="90000"/>
              </a:lnSpc>
              <a:buFont typeface="Monotype Sorts" charset="0"/>
              <a:buNone/>
            </a:pPr>
            <a:r>
              <a:rPr lang="en-US" sz="1600" b="1" dirty="0">
                <a:latin typeface="Courier New" charset="0"/>
                <a:ea typeface="MS PGothic" charset="0"/>
                <a:sym typeface="Symbol" charset="0"/>
              </a:rPr>
              <a:t>       ; // busy wait</a:t>
            </a:r>
          </a:p>
          <a:p>
            <a:pPr lvl="1">
              <a:lnSpc>
                <a:spcPct val="90000"/>
              </a:lnSpc>
              <a:buFont typeface="Monotype Sorts" charset="0"/>
              <a:buNone/>
            </a:pPr>
            <a:r>
              <a:rPr lang="en-US" sz="1600" b="1" dirty="0">
                <a:latin typeface="Courier New" charset="0"/>
                <a:ea typeface="MS PGothic" charset="0"/>
                <a:sym typeface="Symbol" charset="0"/>
              </a:rPr>
              <a:t>    S--;</a:t>
            </a:r>
          </a:p>
          <a:p>
            <a:pPr lvl="1">
              <a:lnSpc>
                <a:spcPct val="90000"/>
              </a:lnSpc>
              <a:buFont typeface="Monotype Sorts" charset="0"/>
              <a:buNone/>
            </a:pPr>
            <a:r>
              <a:rPr lang="en-US" sz="1600" b="1" dirty="0">
                <a:latin typeface="Courier New" charset="0"/>
                <a:ea typeface="MS PGothic" charset="0"/>
                <a:sym typeface="Symbol" charset="0"/>
              </a:rPr>
              <a:t>}</a:t>
            </a:r>
          </a:p>
          <a:p>
            <a:pPr>
              <a:lnSpc>
                <a:spcPct val="90000"/>
              </a:lnSpc>
            </a:pPr>
            <a:r>
              <a:rPr lang="en-US" sz="1600" dirty="0">
                <a:latin typeface="Helvetica" charset="0"/>
                <a:ea typeface="MS PGothic" charset="0"/>
              </a:rPr>
              <a:t>Definition of  the </a:t>
            </a:r>
            <a:r>
              <a:rPr lang="en-US" b="1" dirty="0">
                <a:solidFill>
                  <a:srgbClr val="000000"/>
                </a:solidFill>
                <a:latin typeface="Courier New" charset="0"/>
                <a:ea typeface="MS PGothic" charset="0"/>
                <a:cs typeface="Courier New" charset="0"/>
              </a:rPr>
              <a:t>signal() operation</a:t>
            </a:r>
            <a:endParaRPr lang="en-US" sz="1600" b="1" dirty="0">
              <a:latin typeface="Courier New" charset="0"/>
              <a:ea typeface="MS PGothic" charset="0"/>
              <a:cs typeface="Courier New" charset="0"/>
              <a:sym typeface="Symbol" charset="0"/>
            </a:endParaRPr>
          </a:p>
          <a:p>
            <a:pPr lvl="1">
              <a:lnSpc>
                <a:spcPct val="90000"/>
              </a:lnSpc>
              <a:buFont typeface="Monotype Sorts" charset="0"/>
              <a:buNone/>
            </a:pPr>
            <a:r>
              <a:rPr lang="en-US" b="1" dirty="0">
                <a:latin typeface="Courier New" charset="0"/>
                <a:ea typeface="MS PGothic" charset="0"/>
                <a:sym typeface="Symbol" charset="0"/>
              </a:rPr>
              <a:t>signal(S)</a:t>
            </a:r>
            <a:r>
              <a:rPr lang="en-US" sz="1600" b="1" dirty="0">
                <a:latin typeface="Courier New" charset="0"/>
                <a:ea typeface="MS PGothic" charset="0"/>
                <a:sym typeface="Symbol" charset="0"/>
              </a:rPr>
              <a:t> { </a:t>
            </a:r>
          </a:p>
          <a:p>
            <a:pPr lvl="1">
              <a:lnSpc>
                <a:spcPct val="90000"/>
              </a:lnSpc>
              <a:buFont typeface="Monotype Sorts" charset="0"/>
              <a:buNone/>
            </a:pPr>
            <a:r>
              <a:rPr lang="en-US" sz="1600" b="1" dirty="0">
                <a:latin typeface="Courier New" charset="0"/>
                <a:ea typeface="MS PGothic" charset="0"/>
                <a:sym typeface="Symbol" charset="0"/>
              </a:rPr>
              <a:t>    S++;</a:t>
            </a:r>
          </a:p>
          <a:p>
            <a:pPr lvl="1">
              <a:lnSpc>
                <a:spcPct val="90000"/>
              </a:lnSpc>
              <a:buFont typeface="Monotype Sorts" charset="0"/>
              <a:buNone/>
            </a:pPr>
            <a:r>
              <a:rPr lang="en-US" sz="1600" b="1" dirty="0">
                <a:latin typeface="Courier New" charset="0"/>
                <a:ea typeface="MS PGothic" charset="0"/>
                <a:sym typeface="Symbol" charset="0"/>
              </a:rPr>
              <a:t>}</a:t>
            </a:r>
          </a:p>
          <a:p>
            <a:endParaRPr lang="en-US" dirty="0">
              <a:ea typeface="MS PGothic" charset="0"/>
            </a:endParaRPr>
          </a:p>
        </p:txBody>
      </p:sp>
    </p:spTree>
    <p:extLst>
      <p:ext uri="{BB962C8B-B14F-4D97-AF65-F5344CB8AC3E}">
        <p14:creationId xmlns:p14="http://schemas.microsoft.com/office/powerpoint/2010/main" val="1309560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C7F71E22-A61A-4F41-8670-3F00037AA684}" type="slidenum">
              <a:rPr lang="en-US">
                <a:latin typeface="Times New Roman" charset="0"/>
              </a:rPr>
              <a:pPr/>
              <a:t>9</a:t>
            </a:fld>
            <a:endParaRPr lang="en-US">
              <a:latin typeface="Times New Roman" charset="0"/>
            </a:endParaRPr>
          </a:p>
        </p:txBody>
      </p:sp>
      <p:sp>
        <p:nvSpPr>
          <p:cNvPr id="94211" name="Rectangle 2"/>
          <p:cNvSpPr>
            <a:spLocks noGrp="1" noRot="1" noChangeAspect="1" noChangeArrowheads="1" noTextEdit="1"/>
          </p:cNvSpPr>
          <p:nvPr>
            <p:ph type="sldImg"/>
          </p:nvPr>
        </p:nvSpPr>
        <p:spPr>
          <a:xfrm>
            <a:off x="381000" y="685800"/>
            <a:ext cx="6096000" cy="3429000"/>
          </a:xfrm>
          <a:ln/>
        </p:spPr>
      </p:sp>
      <p:sp>
        <p:nvSpPr>
          <p:cNvPr id="942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Helvetica" charset="0"/>
                <a:ea typeface="MS PGothic" charset="0"/>
              </a:rPr>
              <a:t>Must guarantee that no two processes can execute  the </a:t>
            </a:r>
            <a:r>
              <a:rPr lang="en-US" sz="2000" b="1" dirty="0">
                <a:latin typeface="Courier New" charset="0"/>
                <a:ea typeface="MS PGothic" charset="0"/>
                <a:cs typeface="Courier New" charset="0"/>
              </a:rPr>
              <a:t>wait() </a:t>
            </a:r>
            <a:r>
              <a:rPr lang="en-US" dirty="0">
                <a:latin typeface="Helvetica" charset="0"/>
                <a:ea typeface="MS PGothic" charset="0"/>
              </a:rPr>
              <a:t>and </a:t>
            </a:r>
            <a:r>
              <a:rPr lang="en-US" sz="2000" b="1" dirty="0">
                <a:latin typeface="Courier New" charset="0"/>
                <a:ea typeface="MS PGothic" charset="0"/>
                <a:cs typeface="Courier New" charset="0"/>
              </a:rPr>
              <a:t>signal() </a:t>
            </a:r>
            <a:r>
              <a:rPr lang="en-US" dirty="0">
                <a:latin typeface="Helvetica" charset="0"/>
                <a:ea typeface="MS PGothic" charset="0"/>
              </a:rPr>
              <a:t>on the same semaphore at the same time</a:t>
            </a:r>
          </a:p>
          <a:p>
            <a:r>
              <a:rPr lang="en-US" dirty="0">
                <a:latin typeface="Helvetica" charset="0"/>
                <a:ea typeface="MS PGothic" charset="0"/>
              </a:rPr>
              <a:t>Thus, the implementation becomes the critical section problem where the </a:t>
            </a:r>
            <a:r>
              <a:rPr lang="en-US" sz="2000" b="1" dirty="0">
                <a:latin typeface="Courier New" charset="0"/>
                <a:ea typeface="MS PGothic" charset="0"/>
                <a:cs typeface="Courier New" charset="0"/>
              </a:rPr>
              <a:t>wait</a:t>
            </a:r>
            <a:r>
              <a:rPr lang="en-US" dirty="0">
                <a:latin typeface="Helvetica" charset="0"/>
                <a:ea typeface="MS PGothic" charset="0"/>
              </a:rPr>
              <a:t> and </a:t>
            </a:r>
            <a:r>
              <a:rPr lang="en-US" sz="2000" b="1" dirty="0">
                <a:latin typeface="Courier New" charset="0"/>
                <a:ea typeface="MS PGothic" charset="0"/>
                <a:cs typeface="Courier New" charset="0"/>
              </a:rPr>
              <a:t>signal</a:t>
            </a:r>
            <a:r>
              <a:rPr lang="en-US" dirty="0">
                <a:latin typeface="Helvetica" charset="0"/>
                <a:ea typeface="MS PGothic" charset="0"/>
              </a:rPr>
              <a:t> code are placed in the critical section</a:t>
            </a:r>
          </a:p>
          <a:p>
            <a:pPr lvl="1"/>
            <a:r>
              <a:rPr lang="en-US" dirty="0">
                <a:latin typeface="Helvetica" charset="0"/>
                <a:ea typeface="MS PGothic" charset="0"/>
              </a:rPr>
              <a:t>Could now have </a:t>
            </a:r>
            <a:r>
              <a:rPr lang="en-US" b="1" dirty="0">
                <a:solidFill>
                  <a:srgbClr val="3366FF"/>
                </a:solidFill>
                <a:latin typeface="Helvetica" charset="0"/>
                <a:ea typeface="MS PGothic" charset="0"/>
              </a:rPr>
              <a:t>busy waiting</a:t>
            </a:r>
            <a:r>
              <a:rPr lang="en-US" dirty="0">
                <a:solidFill>
                  <a:srgbClr val="3366FF"/>
                </a:solidFill>
                <a:latin typeface="Helvetica" charset="0"/>
                <a:ea typeface="MS PGothic" charset="0"/>
              </a:rPr>
              <a:t> </a:t>
            </a:r>
            <a:r>
              <a:rPr lang="en-US" dirty="0">
                <a:latin typeface="Helvetica" charset="0"/>
                <a:ea typeface="MS PGothic" charset="0"/>
              </a:rPr>
              <a:t>in critical section implementation</a:t>
            </a:r>
          </a:p>
          <a:p>
            <a:pPr lvl="2"/>
            <a:r>
              <a:rPr lang="en-US" dirty="0">
                <a:latin typeface="Helvetica" charset="0"/>
                <a:ea typeface="MS PGothic" charset="0"/>
              </a:rPr>
              <a:t>But implementation code is short</a:t>
            </a:r>
          </a:p>
          <a:p>
            <a:pPr lvl="2"/>
            <a:r>
              <a:rPr lang="en-US" dirty="0">
                <a:latin typeface="Helvetica" charset="0"/>
                <a:ea typeface="MS PGothic" charset="0"/>
              </a:rPr>
              <a:t>Little busy waiting if critical section rarely occupied</a:t>
            </a:r>
          </a:p>
          <a:p>
            <a:r>
              <a:rPr lang="en-US" dirty="0">
                <a:latin typeface="Helvetica" charset="0"/>
                <a:ea typeface="MS PGothic" charset="0"/>
              </a:rPr>
              <a:t>Note that applications may spend lots of time in critical sections and therefore this is not a good solution</a:t>
            </a:r>
          </a:p>
          <a:p>
            <a:endParaRPr lang="en-US" dirty="0">
              <a:latin typeface="Helvetica" charset="0"/>
              <a:ea typeface="MS PGothic" charset="0"/>
            </a:endParaRPr>
          </a:p>
          <a:p>
            <a:endParaRPr lang="en-US" dirty="0">
              <a:latin typeface="Helvetica" charset="0"/>
              <a:ea typeface="MS PGothic"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ea typeface="MS PGothic" charset="0"/>
              </a:rPr>
              <a:t>Can implement a counting semaphore </a:t>
            </a:r>
            <a:r>
              <a:rPr lang="en-US" sz="1200" b="1" i="1" dirty="0">
                <a:solidFill>
                  <a:srgbClr val="000000"/>
                </a:solidFill>
                <a:ea typeface="MS PGothic" charset="0"/>
              </a:rPr>
              <a:t>S</a:t>
            </a:r>
            <a:r>
              <a:rPr lang="en-US" sz="1200" dirty="0">
                <a:ea typeface="MS PGothic" charset="0"/>
              </a:rPr>
              <a:t> as a binary semaphore</a:t>
            </a:r>
          </a:p>
          <a:p>
            <a:endParaRPr lang="en-US" dirty="0">
              <a:latin typeface="Helvetica" charset="0"/>
              <a:ea typeface="MS PGothic" charset="0"/>
            </a:endParaRPr>
          </a:p>
          <a:p>
            <a:pPr>
              <a:buFont typeface="Monotype Sorts" charset="0"/>
              <a:buNone/>
            </a:pPr>
            <a:r>
              <a:rPr lang="en-US" dirty="0">
                <a:latin typeface="Helvetica" charset="0"/>
                <a:ea typeface="MS PGothic" charset="0"/>
              </a:rPr>
              <a:t> </a:t>
            </a:r>
          </a:p>
          <a:p>
            <a:endParaRPr lang="en-US" dirty="0">
              <a:ea typeface="MS PGothic" charset="0"/>
            </a:endParaRPr>
          </a:p>
        </p:txBody>
      </p:sp>
    </p:spTree>
    <p:extLst>
      <p:ext uri="{BB962C8B-B14F-4D97-AF65-F5344CB8AC3E}">
        <p14:creationId xmlns:p14="http://schemas.microsoft.com/office/powerpoint/2010/main" val="2502557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p:cNvSpPr>
          <p:nvPr>
            <p:ph type="body" idx="1"/>
          </p:nvPr>
        </p:nvSpPr>
        <p:spPr bwMode="auto">
          <a:xfrm>
            <a:off x="914400" y="4343400"/>
            <a:ext cx="5029200" cy="4114800"/>
          </a:xfrm>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0438" tIns="44425" rIns="90438" bIns="44425" numCol="1"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aseline="0" dirty="0">
                <a:latin typeface="Calibri" charset="0"/>
                <a:ea typeface="SimSun" charset="0"/>
                <a:cs typeface="SimSun" charset="0"/>
              </a:rPr>
              <a:t>Fall’17: 50 Minutes Slides 1-18</a:t>
            </a:r>
          </a:p>
          <a:p>
            <a:pPr eaLnBrk="1" hangingPunct="1"/>
            <a:endParaRPr lang="en-US" altLang="zh-CN" baseline="0" dirty="0">
              <a:latin typeface="Calibri" charset="0"/>
              <a:ea typeface="SimSun" charset="0"/>
              <a:cs typeface="SimSun" charset="0"/>
            </a:endParaRPr>
          </a:p>
          <a:p>
            <a:pPr eaLnBrk="1" hangingPunct="1"/>
            <a:endParaRPr lang="en-US" altLang="zh-CN" baseline="0" dirty="0">
              <a:latin typeface="Calibri" charset="0"/>
              <a:ea typeface="SimSun" charset="0"/>
              <a:cs typeface="SimSun" charset="0"/>
            </a:endParaRPr>
          </a:p>
          <a:p>
            <a:pPr eaLnBrk="1" hangingPunct="1"/>
            <a:r>
              <a:rPr lang="en-US" altLang="zh-CN" baseline="0" dirty="0">
                <a:latin typeface="Calibri" charset="0"/>
                <a:ea typeface="SimSun" charset="0"/>
                <a:cs typeface="SimSun" charset="0"/>
              </a:rPr>
              <a:t>Spring’17: </a:t>
            </a:r>
          </a:p>
          <a:p>
            <a:pPr eaLnBrk="1" hangingPunct="1"/>
            <a:r>
              <a:rPr lang="en-US" altLang="zh-CN" baseline="0" dirty="0">
                <a:latin typeface="Calibri" charset="0"/>
                <a:ea typeface="SimSun" charset="0"/>
                <a:cs typeface="SimSun" charset="0"/>
              </a:rPr>
              <a:t>04c1-Project 3-1 Overview: 10 Minutes</a:t>
            </a:r>
          </a:p>
          <a:p>
            <a:pPr eaLnBrk="1" hangingPunct="1"/>
            <a:r>
              <a:rPr lang="en-US" altLang="zh-CN" baseline="0" dirty="0">
                <a:latin typeface="Calibri" charset="0"/>
                <a:ea typeface="SimSun" charset="0"/>
                <a:cs typeface="SimSun" charset="0"/>
              </a:rPr>
              <a:t>From 04b-Synchronization 3-Semaphore. See also slides 1-5. 20 Minutes</a:t>
            </a:r>
          </a:p>
          <a:p>
            <a:pPr eaLnBrk="1" hangingPunct="1"/>
            <a:r>
              <a:rPr lang="en-US" altLang="zh-CN" baseline="0" dirty="0">
                <a:latin typeface="Calibri" charset="0"/>
                <a:ea typeface="SimSun" charset="0"/>
                <a:cs typeface="SimSun" charset="0"/>
              </a:rPr>
              <a:t>Slides 6-18:  20 Minutes:</a:t>
            </a:r>
          </a:p>
          <a:p>
            <a:pPr eaLnBrk="1" hangingPunct="1"/>
            <a:endParaRPr lang="en-US" altLang="zh-CN" baseline="0" dirty="0">
              <a:latin typeface="Calibri" charset="0"/>
              <a:ea typeface="SimSun" charset="0"/>
              <a:cs typeface="SimSun" charset="0"/>
            </a:endParaRPr>
          </a:p>
          <a:p>
            <a:pPr eaLnBrk="1" hangingPunct="1"/>
            <a:endParaRPr lang="en-US" altLang="zh-CN" baseline="0" dirty="0">
              <a:latin typeface="Calibri" charset="0"/>
              <a:ea typeface="SimSun" charset="0"/>
              <a:cs typeface="SimSun" charset="0"/>
            </a:endParaRPr>
          </a:p>
          <a:p>
            <a:pPr eaLnBrk="1" hangingPunct="1"/>
            <a:r>
              <a:rPr lang="en-US" altLang="zh-CN" baseline="0" dirty="0">
                <a:latin typeface="Calibri" charset="0"/>
                <a:ea typeface="SimSun" charset="0"/>
                <a:cs typeface="SimSun" charset="0"/>
              </a:rPr>
              <a:t>Fall’16</a:t>
            </a:r>
          </a:p>
          <a:p>
            <a:pPr eaLnBrk="1" hangingPunct="1"/>
            <a:r>
              <a:rPr lang="en-US" altLang="zh-CN" baseline="0" dirty="0">
                <a:latin typeface="Calibri" charset="0"/>
                <a:ea typeface="SimSun" charset="0"/>
                <a:cs typeface="SimSun" charset="0"/>
              </a:rPr>
              <a:t>50 Minutes: Slides 1-10.</a:t>
            </a:r>
          </a:p>
          <a:p>
            <a:pPr eaLnBrk="1" hangingPunct="1"/>
            <a:r>
              <a:rPr lang="en-US" altLang="zh-CN" baseline="0" dirty="0">
                <a:latin typeface="Calibri" charset="0"/>
                <a:ea typeface="SimSun" charset="0"/>
                <a:cs typeface="SimSun" charset="0"/>
              </a:rPr>
              <a:t>Ex 1-7.</a:t>
            </a:r>
          </a:p>
        </p:txBody>
      </p:sp>
      <p:sp>
        <p:nvSpPr>
          <p:cNvPr id="7170" name="Rectangle 3"/>
          <p:cNvSpPr>
            <a:spLocks noGrp="1" noRot="1" noChangeAspect="1" noTextEdit="1"/>
          </p:cNvSpPr>
          <p:nvPr>
            <p:ph type="sldImg"/>
          </p:nvPr>
        </p:nvSpPr>
        <p:spPr bwMode="auto">
          <a:xfrm>
            <a:off x="382588" y="685800"/>
            <a:ext cx="6096000" cy="3429000"/>
          </a:xfrm>
          <a:noFill/>
          <a:ln cap="flat">
            <a:solidFill>
              <a:schemeClr val="tx1"/>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Tree>
    <p:extLst>
      <p:ext uri="{BB962C8B-B14F-4D97-AF65-F5344CB8AC3E}">
        <p14:creationId xmlns:p14="http://schemas.microsoft.com/office/powerpoint/2010/main" val="1736467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E83F79DE-FF8D-5A4D-B37E-7EB96A5909BF}" type="slidenum">
              <a:rPr lang="en-US">
                <a:latin typeface="Times New Roman" charset="0"/>
              </a:rPr>
              <a:pPr/>
              <a:t>11</a:t>
            </a:fld>
            <a:endParaRPr lang="en-US">
              <a:latin typeface="Times New Roman" charset="0"/>
            </a:endParaRPr>
          </a:p>
        </p:txBody>
      </p:sp>
      <p:sp>
        <p:nvSpPr>
          <p:cNvPr id="96259" name="Rectangle 2"/>
          <p:cNvSpPr>
            <a:spLocks noGrp="1" noRot="1" noChangeAspect="1" noChangeArrowheads="1" noTextEdit="1"/>
          </p:cNvSpPr>
          <p:nvPr>
            <p:ph type="sldImg"/>
          </p:nvPr>
        </p:nvSpPr>
        <p:spPr>
          <a:xfrm>
            <a:off x="381000" y="685800"/>
            <a:ext cx="6096000" cy="3429000"/>
          </a:xfrm>
          <a:ln/>
        </p:spPr>
      </p:sp>
      <p:sp>
        <p:nvSpPr>
          <p:cNvPr id="96260"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ea typeface="MS PGothic" charset="0"/>
            </a:endParaRPr>
          </a:p>
        </p:txBody>
      </p:sp>
    </p:spTree>
    <p:extLst>
      <p:ext uri="{BB962C8B-B14F-4D97-AF65-F5344CB8AC3E}">
        <p14:creationId xmlns:p14="http://schemas.microsoft.com/office/powerpoint/2010/main" val="2058109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p:txBody>
          <a:bodyPr/>
          <a:lstStyle/>
          <a:p>
            <a:endParaRPr lang="en-US"/>
          </a:p>
        </p:txBody>
      </p:sp>
      <p:sp>
        <p:nvSpPr>
          <p:cNvPr id="7" name="Slide Number Placeholder 5"/>
          <p:cNvSpPr>
            <a:spLocks noGrp="1"/>
          </p:cNvSpPr>
          <p:nvPr>
            <p:ph type="sldNum" sz="quarter" idx="4"/>
          </p:nvPr>
        </p:nvSpPr>
        <p:spPr>
          <a:xfrm>
            <a:off x="508000" y="635000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3CCE1-ED68-4673-B2B8-9A8ACC32B759}" type="slidenum">
              <a:rPr lang="en-US" smtClean="0"/>
              <a:pPr/>
              <a:t>‹#›</a:t>
            </a:fld>
            <a:endParaRPr lang="en-US" dirty="0"/>
          </a:p>
        </p:txBody>
      </p:sp>
    </p:spTree>
    <p:extLst>
      <p:ext uri="{BB962C8B-B14F-4D97-AF65-F5344CB8AC3E}">
        <p14:creationId xmlns:p14="http://schemas.microsoft.com/office/powerpoint/2010/main" val="3170869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2169746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281050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437376" y="2286001"/>
            <a:ext cx="48768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a:xfrm>
            <a:off x="8920480" y="6492876"/>
            <a:ext cx="2844800" cy="365125"/>
          </a:xfrm>
          <a:prstGeom prst="rect">
            <a:avLst/>
          </a:prstGeom>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DF6211F-5278-4B8E-96CF-461F9E543AC9}" type="slidenum">
              <a:rPr lang="en-US" smtClean="0"/>
              <a:pPr>
                <a:defRPr/>
              </a:pPr>
              <a:t>‹#›</a:t>
            </a:fld>
            <a:endParaRPr lang="en-US" dirty="0"/>
          </a:p>
        </p:txBody>
      </p:sp>
      <p:sp>
        <p:nvSpPr>
          <p:cNvPr id="9" name="Content Placeholder 2"/>
          <p:cNvSpPr>
            <a:spLocks noGrp="1"/>
          </p:cNvSpPr>
          <p:nvPr>
            <p:ph sz="half" idx="13"/>
          </p:nvPr>
        </p:nvSpPr>
        <p:spPr>
          <a:xfrm>
            <a:off x="6437376" y="4302966"/>
            <a:ext cx="48768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Content Placeholder 2"/>
          <p:cNvSpPr>
            <a:spLocks noGrp="1"/>
          </p:cNvSpPr>
          <p:nvPr>
            <p:ph sz="half" idx="14"/>
          </p:nvPr>
        </p:nvSpPr>
        <p:spPr>
          <a:xfrm>
            <a:off x="878541" y="2286001"/>
            <a:ext cx="48768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Content Placeholder 2"/>
          <p:cNvSpPr>
            <a:spLocks noGrp="1"/>
          </p:cNvSpPr>
          <p:nvPr>
            <p:ph sz="half" idx="15"/>
          </p:nvPr>
        </p:nvSpPr>
        <p:spPr>
          <a:xfrm>
            <a:off x="878541" y="4302966"/>
            <a:ext cx="48768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131465822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7" name="Slide Number Placeholder 5"/>
          <p:cNvSpPr>
            <a:spLocks noGrp="1"/>
          </p:cNvSpPr>
          <p:nvPr>
            <p:ph type="sldNum" sz="quarter" idx="4"/>
          </p:nvPr>
        </p:nvSpPr>
        <p:spPr>
          <a:xfrm>
            <a:off x="508000" y="635000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3CCE1-ED68-4673-B2B8-9A8ACC32B759}" type="slidenum">
              <a:rPr lang="en-US" smtClean="0"/>
              <a:pPr/>
              <a:t>‹#›</a:t>
            </a:fld>
            <a:endParaRPr lang="en-US" dirty="0"/>
          </a:p>
        </p:txBody>
      </p:sp>
    </p:spTree>
    <p:extLst>
      <p:ext uri="{BB962C8B-B14F-4D97-AF65-F5344CB8AC3E}">
        <p14:creationId xmlns:p14="http://schemas.microsoft.com/office/powerpoint/2010/main" val="3113005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3884498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2425135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3317704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3138355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1857003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1390068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1372170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08000" y="635000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3CCE1-ED68-4673-B2B8-9A8ACC32B759}" type="slidenum">
              <a:rPr lang="en-US" smtClean="0"/>
              <a:pPr/>
              <a:t>‹#›</a:t>
            </a:fld>
            <a:endParaRPr lang="en-US" dirty="0"/>
          </a:p>
        </p:txBody>
      </p:sp>
      <p:pic>
        <p:nvPicPr>
          <p:cNvPr id="7" name="Picture 2" descr="SGCOE V 158 289"/>
          <p:cNvPicPr>
            <a:picLocks noChangeAspect="1" noChangeArrowheads="1"/>
          </p:cNvPicPr>
          <p:nvPr userDrawn="1"/>
        </p:nvPicPr>
        <p:blipFill>
          <a:blip r:embed="rId14" cstate="email">
            <a:extLst>
              <a:ext uri="{28A0092B-C50C-407E-A947-70E740481C1C}">
                <a14:useLocalDpi xmlns:a14="http://schemas.microsoft.com/office/drawing/2010/main" val="0"/>
              </a:ext>
            </a:extLst>
          </a:blip>
          <a:srcRect/>
          <a:stretch>
            <a:fillRect/>
          </a:stretch>
        </p:blipFill>
        <p:spPr bwMode="auto">
          <a:xfrm>
            <a:off x="10363200" y="5791201"/>
            <a:ext cx="152400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50317544"/>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981200" y="190500"/>
            <a:ext cx="8229600" cy="952500"/>
          </a:xfrm>
        </p:spPr>
        <p:txBody>
          <a:bodyPr>
            <a:noAutofit/>
          </a:bodyPr>
          <a:lstStyle/>
          <a:p>
            <a:pPr eaLnBrk="1" hangingPunct="1"/>
            <a:r>
              <a:rPr lang="en-US" dirty="0" err="1">
                <a:latin typeface="+mn-lt"/>
                <a:ea typeface="MS PGothic" charset="0"/>
              </a:rPr>
              <a:t>Mutex</a:t>
            </a:r>
            <a:r>
              <a:rPr lang="en-US" dirty="0">
                <a:latin typeface="+mn-lt"/>
                <a:ea typeface="MS PGothic" charset="0"/>
              </a:rPr>
              <a:t> Locks</a:t>
            </a:r>
          </a:p>
        </p:txBody>
      </p:sp>
      <p:sp>
        <p:nvSpPr>
          <p:cNvPr id="22531" name="Rectangle 3"/>
          <p:cNvSpPr>
            <a:spLocks noGrp="1" noChangeArrowheads="1"/>
          </p:cNvSpPr>
          <p:nvPr>
            <p:ph idx="1"/>
          </p:nvPr>
        </p:nvSpPr>
        <p:spPr>
          <a:xfrm>
            <a:off x="1480344" y="1212851"/>
            <a:ext cx="9231312" cy="5137150"/>
          </a:xfrm>
        </p:spPr>
        <p:txBody>
          <a:bodyPr>
            <a:normAutofit/>
          </a:bodyPr>
          <a:lstStyle/>
          <a:p>
            <a:pPr marL="342866" indent="-342866">
              <a:lnSpc>
                <a:spcPct val="90000"/>
              </a:lnSpc>
              <a:defRPr/>
            </a:pPr>
            <a:r>
              <a:rPr lang="en-US" sz="2800" dirty="0">
                <a:ea typeface="ＭＳ Ｐゴシック" charset="0"/>
                <a:cs typeface="ＭＳ Ｐゴシック" charset="0"/>
              </a:rPr>
              <a:t>Solve critical section problems using OS</a:t>
            </a:r>
          </a:p>
          <a:p>
            <a:pPr marL="342866" indent="-342866">
              <a:lnSpc>
                <a:spcPct val="90000"/>
              </a:lnSpc>
              <a:defRPr/>
            </a:pPr>
            <a:endParaRPr lang="en-US" sz="2800" dirty="0">
              <a:ea typeface="ＭＳ Ｐゴシック" charset="0"/>
              <a:cs typeface="ＭＳ Ｐゴシック" charset="0"/>
            </a:endParaRPr>
          </a:p>
          <a:p>
            <a:pPr marL="342866" indent="-342866">
              <a:lnSpc>
                <a:spcPct val="90000"/>
              </a:lnSpc>
              <a:defRPr/>
            </a:pPr>
            <a:r>
              <a:rPr lang="en-US" sz="2800" dirty="0" err="1">
                <a:ea typeface="ＭＳ Ｐゴシック" charset="0"/>
                <a:cs typeface="ＭＳ Ｐゴシック" charset="0"/>
              </a:rPr>
              <a:t>Mutex</a:t>
            </a:r>
            <a:r>
              <a:rPr lang="en-US" sz="2800" dirty="0">
                <a:ea typeface="ＭＳ Ｐゴシック" charset="0"/>
                <a:cs typeface="ＭＳ Ｐゴシック" charset="0"/>
              </a:rPr>
              <a:t> lock: protect a critical section</a:t>
            </a:r>
          </a:p>
          <a:p>
            <a:pPr marL="742916" lvl="1" indent="-342866">
              <a:lnSpc>
                <a:spcPct val="90000"/>
              </a:lnSpc>
              <a:defRPr/>
            </a:pPr>
            <a:r>
              <a:rPr lang="en-US" b="1" dirty="0">
                <a:latin typeface="Courier New" charset="0"/>
                <a:ea typeface="Courier New" charset="0"/>
                <a:cs typeface="Courier New" charset="0"/>
              </a:rPr>
              <a:t>acquire()</a:t>
            </a:r>
            <a:r>
              <a:rPr lang="en-US" dirty="0">
                <a:ea typeface="ＭＳ Ｐゴシック" charset="0"/>
                <a:cs typeface="ＭＳ Ｐゴシック" charset="0"/>
              </a:rPr>
              <a:t> a lock </a:t>
            </a:r>
          </a:p>
          <a:p>
            <a:pPr marL="742916" lvl="1" indent="-342866">
              <a:lnSpc>
                <a:spcPct val="90000"/>
              </a:lnSpc>
              <a:defRPr/>
            </a:pPr>
            <a:r>
              <a:rPr lang="en-US" b="1" dirty="0">
                <a:latin typeface="Courier New" charset="0"/>
                <a:ea typeface="Courier New" charset="0"/>
                <a:cs typeface="Courier New" charset="0"/>
              </a:rPr>
              <a:t>release()</a:t>
            </a:r>
            <a:r>
              <a:rPr lang="en-US" dirty="0">
                <a:latin typeface="Courier New" charset="0"/>
                <a:ea typeface="Courier New" charset="0"/>
                <a:cs typeface="Courier New" charset="0"/>
              </a:rPr>
              <a:t> </a:t>
            </a:r>
            <a:r>
              <a:rPr lang="en-US" dirty="0">
                <a:ea typeface="ＭＳ Ｐゴシック" charset="0"/>
                <a:cs typeface="ＭＳ Ｐゴシック" charset="0"/>
              </a:rPr>
              <a:t>the lock</a:t>
            </a:r>
          </a:p>
          <a:p>
            <a:pPr marL="342866" indent="-342866">
              <a:lnSpc>
                <a:spcPct val="90000"/>
              </a:lnSpc>
              <a:defRPr/>
            </a:pPr>
            <a:endParaRPr lang="en-US" sz="2800" b="1" dirty="0">
              <a:ea typeface="ＭＳ Ｐゴシック" charset="0"/>
              <a:cs typeface="Courier New"/>
            </a:endParaRPr>
          </a:p>
          <a:p>
            <a:pPr marL="342866" indent="-342866">
              <a:lnSpc>
                <a:spcPct val="90000"/>
              </a:lnSpc>
              <a:defRPr/>
            </a:pPr>
            <a:r>
              <a:rPr lang="en-US" sz="2800" b="1" dirty="0">
                <a:ea typeface="ＭＳ Ｐゴシック" charset="0"/>
                <a:cs typeface="Courier New"/>
              </a:rPr>
              <a:t>acquire()</a:t>
            </a:r>
            <a:r>
              <a:rPr lang="en-US" sz="2800" dirty="0">
                <a:ea typeface="ＭＳ Ｐゴシック" charset="0"/>
                <a:cs typeface="ＭＳ Ｐゴシック" charset="0"/>
              </a:rPr>
              <a:t> and </a:t>
            </a:r>
            <a:r>
              <a:rPr lang="en-US" sz="2800" b="1" dirty="0">
                <a:ea typeface="ＭＳ Ｐゴシック" charset="0"/>
                <a:cs typeface="Courier New"/>
              </a:rPr>
              <a:t>release()</a:t>
            </a:r>
            <a:r>
              <a:rPr lang="en-US" sz="2800" dirty="0">
                <a:ea typeface="ＭＳ Ｐゴシック" charset="0"/>
                <a:cs typeface="ＭＳ Ｐゴシック" charset="0"/>
              </a:rPr>
              <a:t> must be </a:t>
            </a:r>
            <a:r>
              <a:rPr lang="en-US" sz="2800" dirty="0">
                <a:solidFill>
                  <a:srgbClr val="FF0000"/>
                </a:solidFill>
                <a:ea typeface="ＭＳ Ｐゴシック" charset="0"/>
                <a:cs typeface="ＭＳ Ｐゴシック" charset="0"/>
              </a:rPr>
              <a:t>atomic</a:t>
            </a:r>
          </a:p>
          <a:p>
            <a:pPr marL="342866" indent="-342866">
              <a:lnSpc>
                <a:spcPct val="90000"/>
              </a:lnSpc>
              <a:defRPr/>
            </a:pPr>
            <a:endParaRPr lang="en-US" sz="2800" dirty="0">
              <a:ea typeface="ＭＳ Ｐゴシック" charset="0"/>
              <a:cs typeface="ＭＳ Ｐゴシック" charset="0"/>
            </a:endParaRPr>
          </a:p>
          <a:p>
            <a:pPr marL="342866" indent="-342866">
              <a:lnSpc>
                <a:spcPct val="90000"/>
              </a:lnSpc>
              <a:defRPr/>
            </a:pPr>
            <a:r>
              <a:rPr lang="en-US" sz="2800" dirty="0">
                <a:ea typeface="ＭＳ Ｐゴシック" charset="0"/>
                <a:cs typeface="ＭＳ Ｐゴシック" charset="0"/>
              </a:rPr>
              <a:t>This solution </a:t>
            </a:r>
            <a:r>
              <a:rPr lang="en-US" sz="2800" b="1" dirty="0">
                <a:ea typeface="ＭＳ Ｐゴシック" charset="0"/>
                <a:cs typeface="ＭＳ Ｐゴシック" charset="0"/>
              </a:rPr>
              <a:t>requires </a:t>
            </a:r>
            <a:r>
              <a:rPr lang="en-US" sz="2800" dirty="0">
                <a:solidFill>
                  <a:srgbClr val="FF0000"/>
                </a:solidFill>
                <a:ea typeface="ＭＳ Ｐゴシック" charset="0"/>
                <a:cs typeface="ＭＳ Ｐゴシック" charset="-128"/>
              </a:rPr>
              <a:t>busy waiting</a:t>
            </a:r>
          </a:p>
          <a:p>
            <a:pPr marL="0" indent="0">
              <a:lnSpc>
                <a:spcPct val="90000"/>
              </a:lnSpc>
              <a:buNone/>
              <a:defRPr/>
            </a:pPr>
            <a:endParaRPr lang="en-US" sz="1600" dirty="0">
              <a:ea typeface="ＭＳ Ｐゴシック" charset="0"/>
              <a:cs typeface="ＭＳ Ｐゴシック" charset="0"/>
            </a:endParaRPr>
          </a:p>
        </p:txBody>
      </p:sp>
      <p:sp>
        <p:nvSpPr>
          <p:cNvPr id="2" name="Slide Number Placeholder 1"/>
          <p:cNvSpPr>
            <a:spLocks noGrp="1"/>
          </p:cNvSpPr>
          <p:nvPr>
            <p:ph type="sldNum" sz="quarter" idx="4"/>
          </p:nvPr>
        </p:nvSpPr>
        <p:spPr/>
        <p:txBody>
          <a:bodyPr/>
          <a:lstStyle/>
          <a:p>
            <a:fld id="{8353CCE1-ED68-4673-B2B8-9A8ACC32B759}" type="slidenum">
              <a:rPr lang="en-US" smtClean="0"/>
              <a:pPr/>
              <a:t>1</a:t>
            </a:fld>
            <a:endParaRPr lang="en-US" dirty="0"/>
          </a:p>
        </p:txBody>
      </p:sp>
      <p:pic>
        <p:nvPicPr>
          <p:cNvPr id="3" name="Picture 2"/>
          <p:cNvPicPr>
            <a:picLocks noChangeAspect="1"/>
          </p:cNvPicPr>
          <p:nvPr/>
        </p:nvPicPr>
        <p:blipFill>
          <a:blip r:embed="rId3"/>
          <a:stretch>
            <a:fillRect/>
          </a:stretch>
        </p:blipFill>
        <p:spPr>
          <a:xfrm>
            <a:off x="8458200" y="1981200"/>
            <a:ext cx="2819400" cy="2819400"/>
          </a:xfrm>
          <a:prstGeom prst="rect">
            <a:avLst/>
          </a:prstGeom>
        </p:spPr>
      </p:pic>
    </p:spTree>
    <p:extLst>
      <p:ext uri="{BB962C8B-B14F-4D97-AF65-F5344CB8AC3E}">
        <p14:creationId xmlns:p14="http://schemas.microsoft.com/office/powerpoint/2010/main" val="2737625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p:cNvSpPr>
          <p:nvPr>
            <p:ph type="ctrTitle"/>
          </p:nvPr>
        </p:nvSpPr>
        <p:spPr>
          <a:xfrm>
            <a:off x="1828800" y="457200"/>
            <a:ext cx="8686800" cy="3048000"/>
          </a:xfrm>
        </p:spPr>
        <p:txBody>
          <a:bodyPr>
            <a:normAutofit fontScale="90000"/>
          </a:bodyPr>
          <a:lstStyle/>
          <a:p>
            <a:r>
              <a:rPr lang="en-US" altLang="zh-CN" sz="4900" dirty="0">
                <a:latin typeface="Calibri" charset="0"/>
                <a:ea typeface="SimSun" charset="0"/>
                <a:cs typeface="SimSun" charset="0"/>
              </a:rPr>
              <a:t>COMP 3500 </a:t>
            </a:r>
            <a:br>
              <a:rPr lang="en-US" altLang="zh-CN" sz="4900" dirty="0">
                <a:latin typeface="Calibri" charset="0"/>
                <a:ea typeface="SimSun" charset="0"/>
                <a:cs typeface="SimSun" charset="0"/>
              </a:rPr>
            </a:br>
            <a:r>
              <a:rPr lang="en-US" altLang="zh-CN" sz="4900" dirty="0">
                <a:latin typeface="Calibri" charset="0"/>
                <a:ea typeface="SimSun" charset="0"/>
                <a:cs typeface="SimSun" charset="0"/>
              </a:rPr>
              <a:t>Introduction to Operating Systems</a:t>
            </a:r>
            <a:br>
              <a:rPr lang="en-US" altLang="zh-CN" sz="3600" dirty="0">
                <a:latin typeface="Calibri" charset="0"/>
                <a:ea typeface="SimSun" charset="0"/>
                <a:cs typeface="SimSun" charset="0"/>
              </a:rPr>
            </a:br>
            <a:br>
              <a:rPr lang="en-US" altLang="zh-CN" sz="3600" dirty="0">
                <a:latin typeface="Calibri" charset="0"/>
                <a:ea typeface="SimSun" charset="0"/>
                <a:cs typeface="SimSun" charset="0"/>
              </a:rPr>
            </a:br>
            <a:r>
              <a:rPr lang="en-US" altLang="zh-CN" sz="4000" dirty="0">
                <a:latin typeface="Calibri" charset="0"/>
                <a:ea typeface="SimSun" charset="0"/>
                <a:cs typeface="SimSun" charset="0"/>
              </a:rPr>
              <a:t>Synchronization: Part 4</a:t>
            </a:r>
            <a:br>
              <a:rPr lang="en-US" altLang="zh-CN" sz="4000" dirty="0">
                <a:latin typeface="Calibri" charset="0"/>
                <a:ea typeface="SimSun" charset="0"/>
                <a:cs typeface="SimSun" charset="0"/>
              </a:rPr>
            </a:br>
            <a:r>
              <a:rPr lang="en-US" sz="4000" dirty="0">
                <a:ea typeface="MS PGothic" charset="0"/>
              </a:rPr>
              <a:t>Classical Synchronization Problems</a:t>
            </a:r>
            <a:endParaRPr lang="en-US" altLang="zh-CN" sz="4000" dirty="0">
              <a:latin typeface="Calibri" charset="0"/>
              <a:ea typeface="SimSun" charset="0"/>
              <a:cs typeface="SimSun" charset="0"/>
            </a:endParaRPr>
          </a:p>
        </p:txBody>
      </p:sp>
      <p:sp>
        <p:nvSpPr>
          <p:cNvPr id="6146" name="Text Box 3"/>
          <p:cNvSpPr txBox="1">
            <a:spLocks noChangeArrowheads="1"/>
          </p:cNvSpPr>
          <p:nvPr/>
        </p:nvSpPr>
        <p:spPr bwMode="auto">
          <a:xfrm>
            <a:off x="3695700" y="4114800"/>
            <a:ext cx="4953000" cy="187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altLang="zh-CN" sz="3200" b="1" dirty="0">
                <a:latin typeface="Calibri" charset="0"/>
                <a:ea typeface="SimSun" charset="0"/>
                <a:cs typeface="SimSun" charset="0"/>
              </a:rPr>
              <a:t>Dr. Xiao Qin</a:t>
            </a:r>
          </a:p>
          <a:p>
            <a:pPr algn="ctr">
              <a:spcBef>
                <a:spcPct val="50000"/>
              </a:spcBef>
            </a:pPr>
            <a:r>
              <a:rPr kumimoji="1" lang="en-US" i="1" dirty="0">
                <a:latin typeface="Calibri" charset="0"/>
              </a:rPr>
              <a:t>Auburn University</a:t>
            </a:r>
            <a:br>
              <a:rPr kumimoji="1" lang="en-US" i="1" dirty="0">
                <a:latin typeface="Calibri" charset="0"/>
              </a:rPr>
            </a:br>
            <a:r>
              <a:rPr kumimoji="1" lang="en-US" i="1" dirty="0">
                <a:latin typeface="Calibri" charset="0"/>
              </a:rPr>
              <a:t>http://www.eng.auburn.edu/~xqin</a:t>
            </a:r>
          </a:p>
          <a:p>
            <a:pPr algn="ctr">
              <a:lnSpc>
                <a:spcPct val="50000"/>
              </a:lnSpc>
              <a:spcBef>
                <a:spcPct val="50000"/>
              </a:spcBef>
            </a:pPr>
            <a:r>
              <a:rPr kumimoji="1" lang="en-US" i="1" dirty="0">
                <a:latin typeface="Calibri" charset="0"/>
              </a:rPr>
              <a:t>xqin@auburn.edu</a:t>
            </a:r>
            <a:endParaRPr kumimoji="1" lang="en-US" altLang="zh-CN" i="1" dirty="0">
              <a:latin typeface="Calibri" charset="0"/>
              <a:ea typeface="SimSun" charset="0"/>
              <a:cs typeface="SimSun" charset="0"/>
            </a:endParaRPr>
          </a:p>
        </p:txBody>
      </p:sp>
      <p:sp>
        <p:nvSpPr>
          <p:cNvPr id="3" name="Slide Number Placeholder 2"/>
          <p:cNvSpPr>
            <a:spLocks noGrp="1"/>
          </p:cNvSpPr>
          <p:nvPr>
            <p:ph type="sldNum" sz="quarter" idx="4"/>
          </p:nvPr>
        </p:nvSpPr>
        <p:spPr>
          <a:xfrm>
            <a:off x="1905000" y="6350001"/>
            <a:ext cx="2133600" cy="365125"/>
          </a:xfrm>
        </p:spPr>
        <p:txBody>
          <a:bodyPr/>
          <a:lstStyle/>
          <a:p>
            <a:fld id="{8353CCE1-ED68-4673-B2B8-9A8ACC32B759}"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8353CCE1-ED68-4673-B2B8-9A8ACC32B759}" type="slidenum">
              <a:rPr lang="en-US" smtClean="0"/>
              <a:pPr/>
              <a:t>11</a:t>
            </a:fld>
            <a:endParaRPr lang="en-US" dirty="0"/>
          </a:p>
        </p:txBody>
      </p:sp>
      <p:sp>
        <p:nvSpPr>
          <p:cNvPr id="5" name="Rectangle 4"/>
          <p:cNvSpPr/>
          <p:nvPr/>
        </p:nvSpPr>
        <p:spPr>
          <a:xfrm>
            <a:off x="6629400" y="383344"/>
            <a:ext cx="4800600" cy="1446550"/>
          </a:xfrm>
          <a:prstGeom prst="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wrap="square">
            <a:spAutoFit/>
          </a:bodyPr>
          <a:lstStyle/>
          <a:p>
            <a:pPr defTabSz="455613">
              <a:tabLst>
                <a:tab pos="1370013" algn="l"/>
                <a:tab pos="3311525" algn="l"/>
                <a:tab pos="3602038" algn="l"/>
              </a:tabLst>
              <a:defRPr/>
            </a:pPr>
            <a:r>
              <a:rPr lang="en-US" sz="2200" dirty="0" err="1">
                <a:solidFill>
                  <a:srgbClr val="FF0000"/>
                </a:solidFill>
                <a:latin typeface="Courier New"/>
                <a:cs typeface="Courier New"/>
              </a:rPr>
              <a:t>typedef</a:t>
            </a:r>
            <a:r>
              <a:rPr lang="en-US" sz="2200" dirty="0">
                <a:solidFill>
                  <a:srgbClr val="FF0000"/>
                </a:solidFill>
                <a:latin typeface="Courier New"/>
                <a:cs typeface="Courier New"/>
              </a:rPr>
              <a:t> </a:t>
            </a:r>
            <a:r>
              <a:rPr lang="en-US" sz="2200" dirty="0" err="1">
                <a:solidFill>
                  <a:srgbClr val="FF0000"/>
                </a:solidFill>
                <a:latin typeface="Courier New"/>
                <a:cs typeface="Courier New"/>
              </a:rPr>
              <a:t>struct</a:t>
            </a:r>
            <a:r>
              <a:rPr lang="en-US" sz="2200" dirty="0">
                <a:solidFill>
                  <a:srgbClr val="FF0000"/>
                </a:solidFill>
                <a:latin typeface="Courier New"/>
                <a:cs typeface="Courier New"/>
              </a:rPr>
              <a:t> {   </a:t>
            </a:r>
          </a:p>
          <a:p>
            <a:pPr defTabSz="455613">
              <a:tabLst>
                <a:tab pos="1370013" algn="l"/>
                <a:tab pos="3311525" algn="l"/>
                <a:tab pos="3602038" algn="l"/>
              </a:tabLst>
              <a:defRPr/>
            </a:pPr>
            <a:r>
              <a:rPr lang="en-US" sz="2200" dirty="0">
                <a:solidFill>
                  <a:srgbClr val="FF0000"/>
                </a:solidFill>
                <a:latin typeface="Courier New"/>
                <a:cs typeface="Courier New"/>
              </a:rPr>
              <a:t>	</a:t>
            </a:r>
            <a:r>
              <a:rPr lang="en-US" sz="2200" dirty="0" err="1">
                <a:solidFill>
                  <a:srgbClr val="FF0000"/>
                </a:solidFill>
                <a:latin typeface="Courier New"/>
                <a:cs typeface="Courier New"/>
              </a:rPr>
              <a:t>int</a:t>
            </a:r>
            <a:r>
              <a:rPr lang="en-US" sz="2200" dirty="0">
                <a:solidFill>
                  <a:srgbClr val="FF0000"/>
                </a:solidFill>
                <a:latin typeface="Courier New"/>
                <a:cs typeface="Courier New"/>
              </a:rPr>
              <a:t> value;</a:t>
            </a:r>
            <a:br>
              <a:rPr lang="en-US" sz="2200" dirty="0">
                <a:solidFill>
                  <a:srgbClr val="FF0000"/>
                </a:solidFill>
                <a:latin typeface="Courier New"/>
                <a:cs typeface="Courier New"/>
              </a:rPr>
            </a:br>
            <a:r>
              <a:rPr lang="en-US" sz="2200" dirty="0">
                <a:solidFill>
                  <a:srgbClr val="FF0000"/>
                </a:solidFill>
                <a:latin typeface="Courier New"/>
                <a:cs typeface="Courier New"/>
              </a:rPr>
              <a:t>	</a:t>
            </a:r>
            <a:r>
              <a:rPr lang="en-US" sz="2200" dirty="0" err="1">
                <a:solidFill>
                  <a:srgbClr val="FF0000"/>
                </a:solidFill>
                <a:latin typeface="Courier New"/>
                <a:cs typeface="Courier New"/>
              </a:rPr>
              <a:t>struct</a:t>
            </a:r>
            <a:r>
              <a:rPr lang="en-US" sz="2200" dirty="0">
                <a:solidFill>
                  <a:srgbClr val="FF0000"/>
                </a:solidFill>
                <a:latin typeface="Courier New"/>
                <a:cs typeface="Courier New"/>
              </a:rPr>
              <a:t> process *L;</a:t>
            </a:r>
            <a:br>
              <a:rPr lang="en-US" sz="2200" dirty="0">
                <a:solidFill>
                  <a:srgbClr val="FF0000"/>
                </a:solidFill>
                <a:latin typeface="Courier New"/>
                <a:cs typeface="Courier New"/>
              </a:rPr>
            </a:br>
            <a:r>
              <a:rPr lang="en-US" sz="2200" dirty="0">
                <a:solidFill>
                  <a:srgbClr val="FF0000"/>
                </a:solidFill>
                <a:latin typeface="Courier New"/>
                <a:cs typeface="Courier New"/>
              </a:rPr>
              <a:t>} semaphore;</a:t>
            </a:r>
          </a:p>
        </p:txBody>
      </p:sp>
      <p:sp>
        <p:nvSpPr>
          <p:cNvPr id="7" name="Rectangle 3"/>
          <p:cNvSpPr>
            <a:spLocks noGrp="1" noChangeArrowheads="1"/>
          </p:cNvSpPr>
          <p:nvPr>
            <p:ph idx="1"/>
          </p:nvPr>
        </p:nvSpPr>
        <p:spPr>
          <a:xfrm>
            <a:off x="219077" y="603250"/>
            <a:ext cx="6019801" cy="5651500"/>
          </a:xfrm>
        </p:spPr>
        <p:txBody>
          <a:bodyPr>
            <a:normAutofit fontScale="85000" lnSpcReduction="20000"/>
          </a:bodyPr>
          <a:lstStyle/>
          <a:p>
            <a:pPr marL="0" indent="0">
              <a:buNone/>
            </a:pPr>
            <a:endParaRPr lang="en-US" sz="1400" b="1" dirty="0">
              <a:latin typeface="Courier New" charset="0"/>
              <a:ea typeface="MS PGothic" charset="0"/>
              <a:cs typeface="Courier New" charset="0"/>
            </a:endParaRPr>
          </a:p>
          <a:p>
            <a:pPr marL="0" indent="0">
              <a:buNone/>
            </a:pPr>
            <a:r>
              <a:rPr lang="en-US" sz="2600" dirty="0">
                <a:latin typeface="Courier New"/>
                <a:ea typeface="MS PGothic" charset="0"/>
                <a:cs typeface="Courier New"/>
              </a:rPr>
              <a:t>wait(semaphore *S) { </a:t>
            </a:r>
            <a:r>
              <a:rPr lang="en-US" sz="2600" dirty="0">
                <a:solidFill>
                  <a:srgbClr val="FF0000"/>
                </a:solidFill>
                <a:latin typeface="Courier New"/>
                <a:ea typeface="MS PGothic" charset="0"/>
                <a:cs typeface="Courier New"/>
              </a:rPr>
              <a:t>/* New */</a:t>
            </a:r>
          </a:p>
          <a:p>
            <a:pPr marL="0" indent="0">
              <a:buNone/>
            </a:pPr>
            <a:r>
              <a:rPr lang="en-US" sz="2600" dirty="0">
                <a:latin typeface="Courier New"/>
                <a:ea typeface="MS PGothic" charset="0"/>
                <a:cs typeface="Courier New"/>
              </a:rPr>
              <a:t>   S-&gt;value--; </a:t>
            </a:r>
          </a:p>
          <a:p>
            <a:pPr marL="0" indent="0">
              <a:buNone/>
            </a:pPr>
            <a:r>
              <a:rPr lang="en-US" sz="2600" dirty="0">
                <a:latin typeface="Courier New"/>
                <a:ea typeface="MS PGothic" charset="0"/>
                <a:cs typeface="Courier New"/>
              </a:rPr>
              <a:t>   if (S-&gt;value &lt; 0) {</a:t>
            </a:r>
            <a:br>
              <a:rPr lang="en-US" sz="2600" dirty="0">
                <a:latin typeface="Courier New"/>
                <a:ea typeface="MS PGothic" charset="0"/>
                <a:cs typeface="Courier New"/>
              </a:rPr>
            </a:br>
            <a:r>
              <a:rPr lang="en-US" sz="2600" dirty="0">
                <a:latin typeface="Courier New"/>
                <a:ea typeface="MS PGothic" charset="0"/>
                <a:cs typeface="Courier New"/>
              </a:rPr>
              <a:t>      add this process to S-&gt;list; </a:t>
            </a:r>
          </a:p>
          <a:p>
            <a:pPr marL="0" indent="0">
              <a:buNone/>
            </a:pPr>
            <a:r>
              <a:rPr lang="en-US" sz="2600" dirty="0">
                <a:latin typeface="Courier New"/>
                <a:ea typeface="MS PGothic" charset="0"/>
                <a:cs typeface="Courier New"/>
              </a:rPr>
              <a:t>      block(); </a:t>
            </a:r>
          </a:p>
          <a:p>
            <a:pPr marL="0" indent="0">
              <a:buNone/>
            </a:pPr>
            <a:r>
              <a:rPr lang="en-US" sz="2600" dirty="0">
                <a:latin typeface="Courier New"/>
                <a:ea typeface="MS PGothic" charset="0"/>
                <a:cs typeface="Courier New"/>
              </a:rPr>
              <a:t>   } </a:t>
            </a:r>
          </a:p>
          <a:p>
            <a:pPr marL="0" indent="0">
              <a:buNone/>
            </a:pPr>
            <a:r>
              <a:rPr lang="en-US" sz="2600" dirty="0">
                <a:latin typeface="Courier New"/>
                <a:ea typeface="MS PGothic" charset="0"/>
                <a:cs typeface="Courier New"/>
              </a:rPr>
              <a:t>}</a:t>
            </a:r>
          </a:p>
          <a:p>
            <a:pPr marL="0" indent="0">
              <a:buNone/>
            </a:pPr>
            <a:endParaRPr lang="en-US" sz="2600" dirty="0">
              <a:latin typeface="Courier New"/>
              <a:ea typeface="MS PGothic" charset="0"/>
              <a:cs typeface="Courier New"/>
            </a:endParaRPr>
          </a:p>
          <a:p>
            <a:pPr marL="0" indent="0">
              <a:buNone/>
            </a:pPr>
            <a:r>
              <a:rPr lang="en-US" sz="2600" dirty="0">
                <a:latin typeface="Courier New"/>
                <a:ea typeface="MS PGothic" charset="0"/>
                <a:cs typeface="Courier New"/>
              </a:rPr>
              <a:t>signal(semaphore *S) {</a:t>
            </a:r>
            <a:r>
              <a:rPr lang="en-US" sz="2600" dirty="0">
                <a:solidFill>
                  <a:srgbClr val="FF0000"/>
                </a:solidFill>
                <a:latin typeface="Courier New"/>
                <a:ea typeface="MS PGothic" charset="0"/>
                <a:cs typeface="Courier New"/>
              </a:rPr>
              <a:t>/* New */</a:t>
            </a:r>
            <a:endParaRPr lang="en-US" sz="2600" dirty="0">
              <a:latin typeface="Courier New"/>
              <a:ea typeface="MS PGothic" charset="0"/>
              <a:cs typeface="Courier New"/>
            </a:endParaRPr>
          </a:p>
          <a:p>
            <a:pPr marL="0" indent="0">
              <a:buNone/>
            </a:pPr>
            <a:r>
              <a:rPr lang="en-US" sz="2600" dirty="0">
                <a:latin typeface="Courier New"/>
                <a:ea typeface="MS PGothic" charset="0"/>
                <a:cs typeface="Courier New"/>
              </a:rPr>
              <a:t>   S-&gt;value++; </a:t>
            </a:r>
          </a:p>
          <a:p>
            <a:pPr marL="0" indent="0">
              <a:buNone/>
            </a:pPr>
            <a:r>
              <a:rPr lang="en-US" sz="2600" dirty="0">
                <a:latin typeface="Courier New"/>
                <a:ea typeface="MS PGothic" charset="0"/>
                <a:cs typeface="Courier New"/>
              </a:rPr>
              <a:t>   if (S-&gt;value &lt;= 0) {</a:t>
            </a:r>
            <a:br>
              <a:rPr lang="en-US" sz="2600" dirty="0">
                <a:latin typeface="Courier New"/>
                <a:ea typeface="MS PGothic" charset="0"/>
                <a:cs typeface="Courier New"/>
              </a:rPr>
            </a:br>
            <a:r>
              <a:rPr lang="en-US" sz="2600" dirty="0">
                <a:latin typeface="Courier New"/>
                <a:ea typeface="MS PGothic" charset="0"/>
                <a:cs typeface="Courier New"/>
              </a:rPr>
              <a:t>      remove a process P from S-&gt;list; </a:t>
            </a:r>
          </a:p>
          <a:p>
            <a:pPr marL="0" indent="0">
              <a:buNone/>
            </a:pPr>
            <a:r>
              <a:rPr lang="en-US" sz="2600" dirty="0">
                <a:latin typeface="Courier New"/>
                <a:ea typeface="MS PGothic" charset="0"/>
                <a:cs typeface="Courier New"/>
              </a:rPr>
              <a:t>      wakeup(P); </a:t>
            </a:r>
          </a:p>
          <a:p>
            <a:pPr marL="0" indent="0">
              <a:buNone/>
            </a:pPr>
            <a:r>
              <a:rPr lang="en-US" sz="2600" dirty="0">
                <a:latin typeface="Courier New"/>
                <a:ea typeface="MS PGothic" charset="0"/>
                <a:cs typeface="Courier New"/>
              </a:rPr>
              <a:t>   } </a:t>
            </a:r>
          </a:p>
          <a:p>
            <a:pPr marL="0" indent="0">
              <a:buNone/>
            </a:pPr>
            <a:r>
              <a:rPr lang="en-US" sz="2600" dirty="0">
                <a:latin typeface="Courier New"/>
                <a:ea typeface="MS PGothic" charset="0"/>
                <a:cs typeface="Courier New"/>
              </a:rPr>
              <a:t>} </a:t>
            </a:r>
          </a:p>
        </p:txBody>
      </p:sp>
      <p:sp>
        <p:nvSpPr>
          <p:cNvPr id="3" name="Title 2"/>
          <p:cNvSpPr>
            <a:spLocks noGrp="1"/>
          </p:cNvSpPr>
          <p:nvPr>
            <p:ph type="title"/>
          </p:nvPr>
        </p:nvSpPr>
        <p:spPr>
          <a:xfrm>
            <a:off x="5156202" y="1898951"/>
            <a:ext cx="6832599" cy="1752599"/>
          </a:xfrm>
        </p:spPr>
        <p:txBody>
          <a:bodyPr>
            <a:normAutofit/>
          </a:bodyPr>
          <a:lstStyle/>
          <a:p>
            <a:pPr algn="l"/>
            <a:r>
              <a:rPr lang="en-US" sz="2800" b="1" dirty="0">
                <a:solidFill>
                  <a:srgbClr val="FF0000"/>
                </a:solidFill>
              </a:rPr>
              <a:t>Exercise 1: </a:t>
            </a:r>
            <a:r>
              <a:rPr lang="en-US" sz="2800" dirty="0"/>
              <a:t>What is item “</a:t>
            </a:r>
            <a:r>
              <a:rPr lang="en-US" sz="2800" dirty="0">
                <a:latin typeface="Courier New" charset="0"/>
                <a:ea typeface="Courier New" charset="0"/>
                <a:cs typeface="Courier New" charset="0"/>
              </a:rPr>
              <a:t>L</a:t>
            </a:r>
            <a:r>
              <a:rPr lang="en-US" sz="2800" dirty="0"/>
              <a:t>” in the </a:t>
            </a:r>
            <a:r>
              <a:rPr lang="en-US" sz="2800" dirty="0">
                <a:latin typeface="Courier New" charset="0"/>
                <a:ea typeface="Courier New" charset="0"/>
                <a:cs typeface="Courier New" charset="0"/>
              </a:rPr>
              <a:t>semaphore</a:t>
            </a:r>
            <a:r>
              <a:rPr lang="en-US" sz="2800" dirty="0"/>
              <a:t> structure? What is the purpose of this item?</a:t>
            </a:r>
          </a:p>
        </p:txBody>
      </p:sp>
      <p:sp>
        <p:nvSpPr>
          <p:cNvPr id="6" name="Rectangle 3"/>
          <p:cNvSpPr txBox="1">
            <a:spLocks noChangeArrowheads="1"/>
          </p:cNvSpPr>
          <p:nvPr/>
        </p:nvSpPr>
        <p:spPr>
          <a:xfrm>
            <a:off x="7038976" y="3276600"/>
            <a:ext cx="4949825" cy="42084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fontAlgn="auto">
              <a:lnSpc>
                <a:spcPct val="90000"/>
              </a:lnSpc>
              <a:spcAft>
                <a:spcPts val="0"/>
              </a:spcAft>
              <a:buFont typeface="Monotype Sorts" charset="0"/>
              <a:buNone/>
            </a:pPr>
            <a:r>
              <a:rPr lang="en-US" sz="2200" dirty="0">
                <a:latin typeface="Courier New"/>
                <a:ea typeface="MS PGothic" charset="0"/>
                <a:cs typeface="Courier New"/>
                <a:sym typeface="Symbol" charset="0"/>
              </a:rPr>
              <a:t>wait(S) { </a:t>
            </a:r>
            <a:r>
              <a:rPr lang="en-US" sz="2200" dirty="0">
                <a:solidFill>
                  <a:srgbClr val="FF0000"/>
                </a:solidFill>
                <a:latin typeface="Courier New"/>
                <a:ea typeface="MS PGothic" charset="0"/>
                <a:cs typeface="Courier New"/>
                <a:sym typeface="Symbol" charset="0"/>
              </a:rPr>
              <a:t>/* Old */</a:t>
            </a:r>
          </a:p>
          <a:p>
            <a:pPr lvl="1" fontAlgn="auto">
              <a:lnSpc>
                <a:spcPct val="90000"/>
              </a:lnSpc>
              <a:spcAft>
                <a:spcPts val="0"/>
              </a:spcAft>
              <a:buFont typeface="Monotype Sorts" charset="0"/>
              <a:buNone/>
            </a:pPr>
            <a:r>
              <a:rPr lang="en-US" sz="2200" dirty="0">
                <a:latin typeface="Courier New"/>
                <a:ea typeface="MS PGothic" charset="0"/>
                <a:cs typeface="Courier New"/>
                <a:sym typeface="Symbol" charset="0"/>
              </a:rPr>
              <a:t>    while (S &lt;= 0)</a:t>
            </a:r>
          </a:p>
          <a:p>
            <a:pPr lvl="1" fontAlgn="auto">
              <a:lnSpc>
                <a:spcPct val="90000"/>
              </a:lnSpc>
              <a:spcAft>
                <a:spcPts val="0"/>
              </a:spcAft>
              <a:buFont typeface="Monotype Sorts" charset="0"/>
              <a:buNone/>
            </a:pPr>
            <a:r>
              <a:rPr lang="en-US" sz="2200" dirty="0">
                <a:latin typeface="Courier New"/>
                <a:ea typeface="MS PGothic" charset="0"/>
                <a:cs typeface="Courier New"/>
                <a:sym typeface="Symbol" charset="0"/>
              </a:rPr>
              <a:t>       ; // busy wait</a:t>
            </a:r>
          </a:p>
          <a:p>
            <a:pPr lvl="1" fontAlgn="auto">
              <a:lnSpc>
                <a:spcPct val="90000"/>
              </a:lnSpc>
              <a:spcAft>
                <a:spcPts val="0"/>
              </a:spcAft>
              <a:buFont typeface="Monotype Sorts" charset="0"/>
              <a:buNone/>
            </a:pPr>
            <a:r>
              <a:rPr lang="en-US" sz="2200" dirty="0">
                <a:latin typeface="Courier New"/>
                <a:ea typeface="MS PGothic" charset="0"/>
                <a:cs typeface="Courier New"/>
                <a:sym typeface="Symbol" charset="0"/>
              </a:rPr>
              <a:t>    S--;</a:t>
            </a:r>
          </a:p>
          <a:p>
            <a:pPr lvl="1" fontAlgn="auto">
              <a:lnSpc>
                <a:spcPct val="90000"/>
              </a:lnSpc>
              <a:spcAft>
                <a:spcPts val="0"/>
              </a:spcAft>
              <a:buFont typeface="Monotype Sorts" charset="0"/>
              <a:buNone/>
            </a:pPr>
            <a:r>
              <a:rPr lang="en-US" sz="2200" dirty="0">
                <a:latin typeface="Courier New"/>
                <a:ea typeface="MS PGothic" charset="0"/>
                <a:cs typeface="Courier New"/>
                <a:sym typeface="Symbol" charset="0"/>
              </a:rPr>
              <a:t>}</a:t>
            </a:r>
          </a:p>
          <a:p>
            <a:pPr lvl="1" fontAlgn="auto">
              <a:lnSpc>
                <a:spcPct val="90000"/>
              </a:lnSpc>
              <a:spcAft>
                <a:spcPts val="0"/>
              </a:spcAft>
              <a:buFont typeface="Monotype Sorts" charset="0"/>
              <a:buNone/>
            </a:pPr>
            <a:endParaRPr lang="en-US" sz="2200" dirty="0">
              <a:latin typeface="Courier New"/>
              <a:ea typeface="MS PGothic" charset="0"/>
              <a:cs typeface="Courier New"/>
              <a:sym typeface="Symbol" charset="0"/>
            </a:endParaRPr>
          </a:p>
          <a:p>
            <a:pPr lvl="1" fontAlgn="auto">
              <a:lnSpc>
                <a:spcPct val="90000"/>
              </a:lnSpc>
              <a:spcAft>
                <a:spcPts val="0"/>
              </a:spcAft>
              <a:buFont typeface="Monotype Sorts" charset="0"/>
              <a:buNone/>
            </a:pPr>
            <a:r>
              <a:rPr lang="en-US" sz="2200" dirty="0">
                <a:latin typeface="Courier New"/>
                <a:ea typeface="MS PGothic" charset="0"/>
                <a:cs typeface="Courier New"/>
                <a:sym typeface="Symbol" charset="0"/>
              </a:rPr>
              <a:t>signal(S) { </a:t>
            </a:r>
            <a:r>
              <a:rPr lang="en-US" sz="2200" dirty="0">
                <a:solidFill>
                  <a:srgbClr val="FF0000"/>
                </a:solidFill>
                <a:latin typeface="Courier New"/>
                <a:ea typeface="MS PGothic" charset="0"/>
                <a:cs typeface="Courier New"/>
                <a:sym typeface="Symbol" charset="0"/>
              </a:rPr>
              <a:t>/* Old */</a:t>
            </a:r>
          </a:p>
          <a:p>
            <a:pPr lvl="1" fontAlgn="auto">
              <a:lnSpc>
                <a:spcPct val="90000"/>
              </a:lnSpc>
              <a:spcAft>
                <a:spcPts val="0"/>
              </a:spcAft>
              <a:buFont typeface="Monotype Sorts" charset="0"/>
              <a:buNone/>
            </a:pPr>
            <a:r>
              <a:rPr lang="en-US" sz="2200" dirty="0">
                <a:latin typeface="Courier New"/>
                <a:ea typeface="MS PGothic" charset="0"/>
                <a:cs typeface="Courier New"/>
                <a:sym typeface="Symbol" charset="0"/>
              </a:rPr>
              <a:t>    S++;</a:t>
            </a:r>
          </a:p>
          <a:p>
            <a:pPr lvl="1" fontAlgn="auto">
              <a:lnSpc>
                <a:spcPct val="90000"/>
              </a:lnSpc>
              <a:spcAft>
                <a:spcPts val="0"/>
              </a:spcAft>
              <a:buFont typeface="Monotype Sorts" charset="0"/>
              <a:buNone/>
            </a:pPr>
            <a:r>
              <a:rPr lang="en-US" sz="2200" dirty="0">
                <a:latin typeface="Courier New"/>
                <a:ea typeface="MS PGothic" charset="0"/>
                <a:cs typeface="Courier New"/>
                <a:sym typeface="Symbol" charset="0"/>
              </a:rPr>
              <a:t>}</a:t>
            </a:r>
          </a:p>
        </p:txBody>
      </p:sp>
    </p:spTree>
    <p:extLst>
      <p:ext uri="{BB962C8B-B14F-4D97-AF65-F5344CB8AC3E}">
        <p14:creationId xmlns:p14="http://schemas.microsoft.com/office/powerpoint/2010/main" val="716668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8353CCE1-ED68-4673-B2B8-9A8ACC32B759}" type="slidenum">
              <a:rPr lang="en-US" smtClean="0"/>
              <a:pPr/>
              <a:t>12</a:t>
            </a:fld>
            <a:endParaRPr lang="en-US" dirty="0"/>
          </a:p>
        </p:txBody>
      </p:sp>
      <p:sp>
        <p:nvSpPr>
          <p:cNvPr id="5" name="Rectangle 4"/>
          <p:cNvSpPr/>
          <p:nvPr/>
        </p:nvSpPr>
        <p:spPr>
          <a:xfrm>
            <a:off x="2343150" y="4290631"/>
            <a:ext cx="7658100" cy="2062103"/>
          </a:xfrm>
          <a:prstGeom prst="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wrap="square">
            <a:spAutoFit/>
          </a:bodyPr>
          <a:lstStyle/>
          <a:p>
            <a:pPr defTabSz="455613">
              <a:tabLst>
                <a:tab pos="1370013" algn="l"/>
                <a:tab pos="3311525" algn="l"/>
                <a:tab pos="3602038" algn="l"/>
              </a:tabLst>
              <a:defRPr/>
            </a:pPr>
            <a:r>
              <a:rPr lang="en-US" sz="3200" dirty="0" err="1">
                <a:solidFill>
                  <a:srgbClr val="FF0000"/>
                </a:solidFill>
                <a:latin typeface="Courier New"/>
                <a:cs typeface="Courier New"/>
              </a:rPr>
              <a:t>typedef</a:t>
            </a:r>
            <a:r>
              <a:rPr lang="en-US" sz="3200" dirty="0">
                <a:solidFill>
                  <a:srgbClr val="FF0000"/>
                </a:solidFill>
                <a:latin typeface="Courier New"/>
                <a:cs typeface="Courier New"/>
              </a:rPr>
              <a:t> </a:t>
            </a:r>
            <a:r>
              <a:rPr lang="en-US" sz="3200" dirty="0" err="1">
                <a:solidFill>
                  <a:srgbClr val="FF0000"/>
                </a:solidFill>
                <a:latin typeface="Courier New"/>
                <a:cs typeface="Courier New"/>
              </a:rPr>
              <a:t>struct</a:t>
            </a:r>
            <a:r>
              <a:rPr lang="en-US" sz="3200" dirty="0">
                <a:solidFill>
                  <a:srgbClr val="FF0000"/>
                </a:solidFill>
                <a:latin typeface="Courier New"/>
                <a:cs typeface="Courier New"/>
              </a:rPr>
              <a:t> {   </a:t>
            </a:r>
          </a:p>
          <a:p>
            <a:pPr defTabSz="455613">
              <a:tabLst>
                <a:tab pos="1370013" algn="l"/>
                <a:tab pos="3311525" algn="l"/>
                <a:tab pos="3602038" algn="l"/>
              </a:tabLst>
              <a:defRPr/>
            </a:pPr>
            <a:r>
              <a:rPr lang="en-US" sz="3200" dirty="0">
                <a:solidFill>
                  <a:srgbClr val="FF0000"/>
                </a:solidFill>
                <a:latin typeface="Courier New"/>
                <a:cs typeface="Courier New"/>
              </a:rPr>
              <a:t>	</a:t>
            </a:r>
            <a:r>
              <a:rPr lang="en-US" sz="3200" dirty="0" err="1">
                <a:solidFill>
                  <a:srgbClr val="FF0000"/>
                </a:solidFill>
                <a:latin typeface="Courier New"/>
                <a:cs typeface="Courier New"/>
              </a:rPr>
              <a:t>int</a:t>
            </a:r>
            <a:r>
              <a:rPr lang="en-US" sz="3200" dirty="0">
                <a:solidFill>
                  <a:srgbClr val="FF0000"/>
                </a:solidFill>
                <a:latin typeface="Courier New"/>
                <a:cs typeface="Courier New"/>
              </a:rPr>
              <a:t> value;</a:t>
            </a:r>
            <a:br>
              <a:rPr lang="en-US" sz="3200" dirty="0">
                <a:solidFill>
                  <a:srgbClr val="FF0000"/>
                </a:solidFill>
                <a:latin typeface="Courier New"/>
                <a:cs typeface="Courier New"/>
              </a:rPr>
            </a:br>
            <a:r>
              <a:rPr lang="en-US" sz="3200" dirty="0">
                <a:solidFill>
                  <a:srgbClr val="FF0000"/>
                </a:solidFill>
                <a:latin typeface="Courier New"/>
                <a:cs typeface="Courier New"/>
              </a:rPr>
              <a:t>	</a:t>
            </a:r>
            <a:r>
              <a:rPr lang="en-US" sz="3200" dirty="0" err="1">
                <a:solidFill>
                  <a:srgbClr val="FF0000"/>
                </a:solidFill>
                <a:latin typeface="Courier New"/>
                <a:cs typeface="Courier New"/>
              </a:rPr>
              <a:t>struct</a:t>
            </a:r>
            <a:r>
              <a:rPr lang="en-US" sz="3200" dirty="0">
                <a:solidFill>
                  <a:srgbClr val="FF0000"/>
                </a:solidFill>
                <a:latin typeface="Courier New"/>
                <a:cs typeface="Courier New"/>
              </a:rPr>
              <a:t> process *L;</a:t>
            </a:r>
            <a:br>
              <a:rPr lang="en-US" sz="3200" dirty="0">
                <a:solidFill>
                  <a:srgbClr val="FF0000"/>
                </a:solidFill>
                <a:latin typeface="Courier New"/>
                <a:cs typeface="Courier New"/>
              </a:rPr>
            </a:br>
            <a:r>
              <a:rPr lang="en-US" sz="3200" dirty="0">
                <a:solidFill>
                  <a:srgbClr val="FF0000"/>
                </a:solidFill>
                <a:latin typeface="Courier New"/>
                <a:cs typeface="Courier New"/>
              </a:rPr>
              <a:t>} semaphore;</a:t>
            </a:r>
          </a:p>
        </p:txBody>
      </p:sp>
      <p:sp>
        <p:nvSpPr>
          <p:cNvPr id="3" name="Title 2"/>
          <p:cNvSpPr>
            <a:spLocks noGrp="1"/>
          </p:cNvSpPr>
          <p:nvPr>
            <p:ph type="title"/>
          </p:nvPr>
        </p:nvSpPr>
        <p:spPr>
          <a:xfrm>
            <a:off x="914400" y="228600"/>
            <a:ext cx="10515600" cy="4003149"/>
          </a:xfrm>
        </p:spPr>
        <p:txBody>
          <a:bodyPr>
            <a:noAutofit/>
          </a:bodyPr>
          <a:lstStyle/>
          <a:p>
            <a:pPr algn="l"/>
            <a:r>
              <a:rPr lang="en-US" sz="3600" b="1" dirty="0">
                <a:solidFill>
                  <a:srgbClr val="FF0000"/>
                </a:solidFill>
              </a:rPr>
              <a:t>Exercise 1 (</a:t>
            </a:r>
            <a:r>
              <a:rPr lang="en-US" sz="3600" b="1" dirty="0" err="1">
                <a:solidFill>
                  <a:srgbClr val="FF0000"/>
                </a:solidFill>
              </a:rPr>
              <a:t>Plickers</a:t>
            </a:r>
            <a:r>
              <a:rPr lang="en-US" sz="3600" b="1" dirty="0">
                <a:solidFill>
                  <a:srgbClr val="FF0000"/>
                </a:solidFill>
              </a:rPr>
              <a:t>)</a:t>
            </a:r>
            <a:r>
              <a:rPr lang="en-US" sz="3600" b="1" dirty="0"/>
              <a:t>: </a:t>
            </a:r>
            <a:r>
              <a:rPr lang="en-US" sz="3600" dirty="0"/>
              <a:t>Which one of the following statement about item “L” in the semaphore structure is </a:t>
            </a:r>
            <a:r>
              <a:rPr lang="en-US" sz="3600" b="1" dirty="0"/>
              <a:t>incorrect</a:t>
            </a:r>
            <a:r>
              <a:rPr lang="en-US" sz="3600" dirty="0"/>
              <a:t>?</a:t>
            </a:r>
            <a:br>
              <a:rPr lang="en-US" sz="3600" dirty="0"/>
            </a:br>
            <a:r>
              <a:rPr lang="en-US" sz="3600" dirty="0"/>
              <a:t>	A. It is a waiting queue. </a:t>
            </a:r>
            <a:br>
              <a:rPr lang="en-US" sz="3600" dirty="0"/>
            </a:br>
            <a:r>
              <a:rPr lang="en-US" sz="3600" dirty="0"/>
              <a:t>	B. It doesn’t waste CPU time.</a:t>
            </a:r>
            <a:br>
              <a:rPr lang="en-US" sz="3600" dirty="0"/>
            </a:br>
            <a:r>
              <a:rPr lang="en-US" sz="3600" dirty="0"/>
              <a:t>	C. It avoids busy waiting for a signal.</a:t>
            </a:r>
            <a:br>
              <a:rPr lang="en-US" sz="3600" dirty="0"/>
            </a:br>
            <a:r>
              <a:rPr lang="en-US" sz="3600" dirty="0"/>
              <a:t>	D. It doesn’t wait for a signal</a:t>
            </a:r>
          </a:p>
        </p:txBody>
      </p:sp>
    </p:spTree>
    <p:extLst>
      <p:ext uri="{BB962C8B-B14F-4D97-AF65-F5344CB8AC3E}">
        <p14:creationId xmlns:p14="http://schemas.microsoft.com/office/powerpoint/2010/main" val="770487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828801" y="304800"/>
            <a:ext cx="8467725" cy="609600"/>
          </a:xfrm>
        </p:spPr>
        <p:txBody>
          <a:bodyPr>
            <a:normAutofit/>
          </a:bodyPr>
          <a:lstStyle/>
          <a:p>
            <a:pPr eaLnBrk="1" hangingPunct="1"/>
            <a:r>
              <a:rPr lang="en-US" sz="3200" dirty="0">
                <a:ea typeface="MS PGothic" charset="0"/>
              </a:rPr>
              <a:t>Semaphore Implementation with no Busy waiting </a:t>
            </a:r>
          </a:p>
        </p:txBody>
      </p:sp>
      <p:sp>
        <p:nvSpPr>
          <p:cNvPr id="30723" name="Rectangle 3"/>
          <p:cNvSpPr>
            <a:spLocks noGrp="1" noChangeArrowheads="1"/>
          </p:cNvSpPr>
          <p:nvPr>
            <p:ph idx="1"/>
          </p:nvPr>
        </p:nvSpPr>
        <p:spPr>
          <a:xfrm>
            <a:off x="838201" y="1041400"/>
            <a:ext cx="11125200" cy="5588000"/>
          </a:xfrm>
        </p:spPr>
        <p:txBody>
          <a:bodyPr>
            <a:normAutofit fontScale="77500" lnSpcReduction="20000"/>
          </a:bodyPr>
          <a:lstStyle/>
          <a:p>
            <a:r>
              <a:rPr lang="en-US" sz="3600" dirty="0">
                <a:latin typeface="+mj-lt"/>
                <a:ea typeface="MS PGothic" charset="0"/>
              </a:rPr>
              <a:t>A semaphore: there is an associated waiting queue</a:t>
            </a:r>
          </a:p>
          <a:p>
            <a:r>
              <a:rPr lang="en-US" sz="3600" dirty="0">
                <a:latin typeface="+mj-lt"/>
                <a:ea typeface="MS PGothic" charset="0"/>
              </a:rPr>
              <a:t>Each entry in a waiting queue has two data items:</a:t>
            </a:r>
          </a:p>
          <a:p>
            <a:pPr lvl="1"/>
            <a:r>
              <a:rPr lang="en-US" sz="3600" dirty="0">
                <a:latin typeface="+mj-lt"/>
                <a:ea typeface="MS PGothic" charset="0"/>
              </a:rPr>
              <a:t> value (of type integer)</a:t>
            </a:r>
          </a:p>
          <a:p>
            <a:pPr lvl="1"/>
            <a:r>
              <a:rPr lang="en-US" sz="3600" dirty="0">
                <a:latin typeface="+mj-lt"/>
                <a:ea typeface="MS PGothic" charset="0"/>
              </a:rPr>
              <a:t> pointer to next record in the list</a:t>
            </a:r>
          </a:p>
          <a:p>
            <a:endParaRPr lang="en-US" sz="3600" dirty="0">
              <a:latin typeface="+mj-lt"/>
              <a:ea typeface="MS PGothic" charset="0"/>
            </a:endParaRPr>
          </a:p>
          <a:p>
            <a:endParaRPr lang="en-US" sz="3600" dirty="0">
              <a:latin typeface="+mj-lt"/>
              <a:ea typeface="MS PGothic" charset="0"/>
            </a:endParaRPr>
          </a:p>
          <a:p>
            <a:endParaRPr lang="en-US" sz="3600" dirty="0">
              <a:latin typeface="+mj-lt"/>
              <a:ea typeface="MS PGothic" charset="0"/>
            </a:endParaRPr>
          </a:p>
          <a:p>
            <a:endParaRPr lang="en-US" sz="3600" dirty="0">
              <a:latin typeface="+mj-lt"/>
              <a:ea typeface="MS PGothic" charset="0"/>
            </a:endParaRPr>
          </a:p>
          <a:p>
            <a:r>
              <a:rPr lang="en-US" sz="3600" dirty="0">
                <a:latin typeface="+mj-lt"/>
                <a:ea typeface="MS PGothic" charset="0"/>
              </a:rPr>
              <a:t>Two operations:</a:t>
            </a:r>
          </a:p>
          <a:p>
            <a:pPr lvl="1"/>
            <a:r>
              <a:rPr lang="en-US" sz="3600" dirty="0">
                <a:solidFill>
                  <a:srgbClr val="FF0000"/>
                </a:solidFill>
                <a:latin typeface="+mj-lt"/>
                <a:ea typeface="MS PGothic" charset="0"/>
              </a:rPr>
              <a:t>block</a:t>
            </a:r>
            <a:r>
              <a:rPr lang="en-US" sz="3600" dirty="0">
                <a:solidFill>
                  <a:srgbClr val="3366FF"/>
                </a:solidFill>
                <a:latin typeface="+mj-lt"/>
                <a:ea typeface="MS PGothic" charset="0"/>
              </a:rPr>
              <a:t> </a:t>
            </a:r>
            <a:r>
              <a:rPr lang="en-US" sz="3600" dirty="0">
                <a:latin typeface="+mj-lt"/>
                <a:ea typeface="MS PGothic" charset="0"/>
              </a:rPr>
              <a:t>– place the process invoking the operation on the appropriate waiting queue</a:t>
            </a:r>
          </a:p>
          <a:p>
            <a:pPr lvl="1"/>
            <a:r>
              <a:rPr lang="en-US" sz="3600" dirty="0">
                <a:solidFill>
                  <a:srgbClr val="FF0000"/>
                </a:solidFill>
                <a:latin typeface="+mj-lt"/>
                <a:ea typeface="MS PGothic" charset="0"/>
              </a:rPr>
              <a:t>wakeup</a:t>
            </a:r>
            <a:r>
              <a:rPr lang="en-US" sz="3600" dirty="0">
                <a:solidFill>
                  <a:srgbClr val="3366FF"/>
                </a:solidFill>
                <a:latin typeface="+mj-lt"/>
                <a:ea typeface="MS PGothic" charset="0"/>
              </a:rPr>
              <a:t> </a:t>
            </a:r>
            <a:r>
              <a:rPr lang="en-US" sz="3600" dirty="0">
                <a:latin typeface="+mj-lt"/>
                <a:ea typeface="MS PGothic" charset="0"/>
              </a:rPr>
              <a:t>– remove one of processes in the waiting queue and place it in the ready queue</a:t>
            </a:r>
            <a:r>
              <a:rPr lang="en-US" dirty="0">
                <a:solidFill>
                  <a:srgbClr val="0000FF"/>
                </a:solidFill>
                <a:latin typeface="Helvetica" charset="0"/>
                <a:ea typeface="MS PGothic" charset="0"/>
              </a:rPr>
              <a:t>            </a:t>
            </a:r>
          </a:p>
        </p:txBody>
      </p:sp>
      <p:sp>
        <p:nvSpPr>
          <p:cNvPr id="2" name="Slide Number Placeholder 1"/>
          <p:cNvSpPr>
            <a:spLocks noGrp="1"/>
          </p:cNvSpPr>
          <p:nvPr>
            <p:ph type="sldNum" sz="quarter" idx="4"/>
          </p:nvPr>
        </p:nvSpPr>
        <p:spPr/>
        <p:txBody>
          <a:bodyPr/>
          <a:lstStyle/>
          <a:p>
            <a:fld id="{8353CCE1-ED68-4673-B2B8-9A8ACC32B759}" type="slidenum">
              <a:rPr lang="en-US" smtClean="0"/>
              <a:pPr/>
              <a:t>13</a:t>
            </a:fld>
            <a:endParaRPr lang="en-US" dirty="0"/>
          </a:p>
        </p:txBody>
      </p:sp>
      <p:sp>
        <p:nvSpPr>
          <p:cNvPr id="5" name="Rectangle 4"/>
          <p:cNvSpPr/>
          <p:nvPr/>
        </p:nvSpPr>
        <p:spPr>
          <a:xfrm>
            <a:off x="2209800" y="2743200"/>
            <a:ext cx="5334000" cy="1569660"/>
          </a:xfrm>
          <a:prstGeom prst="rect">
            <a:avLst/>
          </a:prstGeom>
        </p:spPr>
        <p:txBody>
          <a:bodyPr wrap="square">
            <a:spAutoFit/>
          </a:bodyPr>
          <a:lstStyle/>
          <a:p>
            <a:pPr defTabSz="455613">
              <a:tabLst>
                <a:tab pos="1370013" algn="l"/>
                <a:tab pos="3311525" algn="l"/>
                <a:tab pos="3602038" algn="l"/>
              </a:tabLst>
              <a:defRPr/>
            </a:pPr>
            <a:r>
              <a:rPr lang="en-US" sz="2400" dirty="0" err="1">
                <a:solidFill>
                  <a:srgbClr val="FF0000"/>
                </a:solidFill>
                <a:latin typeface="Courier New"/>
                <a:cs typeface="Courier New"/>
              </a:rPr>
              <a:t>typedef</a:t>
            </a:r>
            <a:r>
              <a:rPr lang="en-US" sz="2400" dirty="0">
                <a:solidFill>
                  <a:srgbClr val="FF0000"/>
                </a:solidFill>
                <a:latin typeface="Courier New"/>
                <a:cs typeface="Courier New"/>
              </a:rPr>
              <a:t> </a:t>
            </a:r>
            <a:r>
              <a:rPr lang="en-US" sz="2400" dirty="0" err="1">
                <a:solidFill>
                  <a:srgbClr val="FF0000"/>
                </a:solidFill>
                <a:latin typeface="Courier New"/>
                <a:cs typeface="Courier New"/>
              </a:rPr>
              <a:t>struct</a:t>
            </a:r>
            <a:r>
              <a:rPr lang="en-US" sz="2400" dirty="0">
                <a:solidFill>
                  <a:srgbClr val="FF0000"/>
                </a:solidFill>
                <a:latin typeface="Courier New"/>
                <a:cs typeface="Courier New"/>
              </a:rPr>
              <a:t> {   </a:t>
            </a:r>
          </a:p>
          <a:p>
            <a:pPr defTabSz="455613">
              <a:tabLst>
                <a:tab pos="1370013" algn="l"/>
                <a:tab pos="3311525" algn="l"/>
                <a:tab pos="3602038" algn="l"/>
              </a:tabLst>
              <a:defRPr/>
            </a:pPr>
            <a:r>
              <a:rPr lang="en-US" sz="2400" dirty="0">
                <a:solidFill>
                  <a:srgbClr val="FF0000"/>
                </a:solidFill>
                <a:latin typeface="Courier New"/>
                <a:cs typeface="Courier New"/>
              </a:rPr>
              <a:t>	</a:t>
            </a:r>
            <a:r>
              <a:rPr lang="en-US" sz="2400" dirty="0" err="1">
                <a:solidFill>
                  <a:srgbClr val="FF0000"/>
                </a:solidFill>
                <a:latin typeface="Courier New"/>
                <a:cs typeface="Courier New"/>
              </a:rPr>
              <a:t>int</a:t>
            </a:r>
            <a:r>
              <a:rPr lang="en-US" sz="2400" dirty="0">
                <a:solidFill>
                  <a:srgbClr val="FF0000"/>
                </a:solidFill>
                <a:latin typeface="Courier New"/>
                <a:cs typeface="Courier New"/>
              </a:rPr>
              <a:t> value;</a:t>
            </a:r>
            <a:br>
              <a:rPr lang="en-US" sz="2400" dirty="0">
                <a:solidFill>
                  <a:srgbClr val="FF0000"/>
                </a:solidFill>
                <a:latin typeface="Courier New"/>
                <a:cs typeface="Courier New"/>
              </a:rPr>
            </a:br>
            <a:r>
              <a:rPr lang="en-US" sz="2400" dirty="0">
                <a:solidFill>
                  <a:srgbClr val="FF0000"/>
                </a:solidFill>
                <a:latin typeface="Courier New"/>
                <a:cs typeface="Courier New"/>
              </a:rPr>
              <a:t>	</a:t>
            </a:r>
            <a:r>
              <a:rPr lang="en-US" sz="2400" dirty="0" err="1">
                <a:solidFill>
                  <a:srgbClr val="FF0000"/>
                </a:solidFill>
                <a:latin typeface="Courier New"/>
                <a:cs typeface="Courier New"/>
              </a:rPr>
              <a:t>struct</a:t>
            </a:r>
            <a:r>
              <a:rPr lang="en-US" sz="2400" dirty="0">
                <a:solidFill>
                  <a:srgbClr val="FF0000"/>
                </a:solidFill>
                <a:latin typeface="Courier New"/>
                <a:cs typeface="Courier New"/>
              </a:rPr>
              <a:t> process *L;</a:t>
            </a:r>
            <a:br>
              <a:rPr lang="en-US" sz="2400" dirty="0">
                <a:solidFill>
                  <a:srgbClr val="FF0000"/>
                </a:solidFill>
                <a:latin typeface="Courier New"/>
                <a:cs typeface="Courier New"/>
              </a:rPr>
            </a:br>
            <a:r>
              <a:rPr lang="en-US" sz="2400" dirty="0">
                <a:solidFill>
                  <a:srgbClr val="FF0000"/>
                </a:solidFill>
                <a:latin typeface="Courier New"/>
                <a:cs typeface="Courier New"/>
              </a:rPr>
              <a:t>} semaphore;</a:t>
            </a:r>
          </a:p>
        </p:txBody>
      </p:sp>
    </p:spTree>
    <p:extLst>
      <p:ext uri="{BB962C8B-B14F-4D97-AF65-F5344CB8AC3E}">
        <p14:creationId xmlns:p14="http://schemas.microsoft.com/office/powerpoint/2010/main" val="1827964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057400" y="76201"/>
            <a:ext cx="8356600" cy="838199"/>
          </a:xfrm>
        </p:spPr>
        <p:txBody>
          <a:bodyPr>
            <a:normAutofit/>
          </a:bodyPr>
          <a:lstStyle/>
          <a:p>
            <a:pPr eaLnBrk="1" hangingPunct="1"/>
            <a:r>
              <a:rPr lang="en-US" sz="3200" dirty="0">
                <a:ea typeface="MS PGothic" charset="0"/>
              </a:rPr>
              <a:t>Implementation with no Busy waiting (Cont.)</a:t>
            </a:r>
          </a:p>
        </p:txBody>
      </p:sp>
      <p:sp>
        <p:nvSpPr>
          <p:cNvPr id="31747" name="Rectangle 3"/>
          <p:cNvSpPr>
            <a:spLocks noGrp="1" noChangeArrowheads="1"/>
          </p:cNvSpPr>
          <p:nvPr>
            <p:ph idx="1"/>
          </p:nvPr>
        </p:nvSpPr>
        <p:spPr>
          <a:xfrm>
            <a:off x="2286000" y="881063"/>
            <a:ext cx="8534399" cy="5651500"/>
          </a:xfrm>
        </p:spPr>
        <p:txBody>
          <a:bodyPr>
            <a:normAutofit fontScale="92500" lnSpcReduction="20000"/>
          </a:bodyPr>
          <a:lstStyle/>
          <a:p>
            <a:pPr marL="0" indent="0">
              <a:buNone/>
            </a:pPr>
            <a:endParaRPr lang="en-US" sz="1400" b="1" dirty="0">
              <a:latin typeface="Courier New" charset="0"/>
              <a:ea typeface="MS PGothic" charset="0"/>
              <a:cs typeface="Courier New" charset="0"/>
            </a:endParaRPr>
          </a:p>
          <a:p>
            <a:pPr marL="0" indent="0">
              <a:buNone/>
            </a:pPr>
            <a:r>
              <a:rPr lang="en-US" sz="2600" dirty="0">
                <a:latin typeface="Courier New"/>
                <a:ea typeface="MS PGothic" charset="0"/>
                <a:cs typeface="Courier New"/>
              </a:rPr>
              <a:t>wait(semaphore *S) { </a:t>
            </a:r>
          </a:p>
          <a:p>
            <a:pPr marL="0" indent="0">
              <a:buNone/>
            </a:pPr>
            <a:r>
              <a:rPr lang="en-US" sz="2600" dirty="0">
                <a:latin typeface="Courier New"/>
                <a:ea typeface="MS PGothic" charset="0"/>
                <a:cs typeface="Courier New"/>
              </a:rPr>
              <a:t>   S-&gt;value--; </a:t>
            </a:r>
          </a:p>
          <a:p>
            <a:pPr marL="0" indent="0">
              <a:buNone/>
            </a:pPr>
            <a:r>
              <a:rPr lang="en-US" sz="2600" dirty="0">
                <a:latin typeface="Courier New"/>
                <a:ea typeface="MS PGothic" charset="0"/>
                <a:cs typeface="Courier New"/>
              </a:rPr>
              <a:t>   if (S-&gt;value &lt; 0) {</a:t>
            </a:r>
            <a:br>
              <a:rPr lang="en-US" sz="2600" dirty="0">
                <a:latin typeface="Courier New"/>
                <a:ea typeface="MS PGothic" charset="0"/>
                <a:cs typeface="Courier New"/>
              </a:rPr>
            </a:br>
            <a:r>
              <a:rPr lang="en-US" sz="2600" dirty="0">
                <a:latin typeface="Courier New"/>
                <a:ea typeface="MS PGothic" charset="0"/>
                <a:cs typeface="Courier New"/>
              </a:rPr>
              <a:t>      add this process to S-&gt;list; </a:t>
            </a:r>
          </a:p>
          <a:p>
            <a:pPr marL="0" indent="0">
              <a:buNone/>
            </a:pPr>
            <a:r>
              <a:rPr lang="en-US" sz="2600" dirty="0">
                <a:latin typeface="Courier New"/>
                <a:ea typeface="MS PGothic" charset="0"/>
                <a:cs typeface="Courier New"/>
              </a:rPr>
              <a:t>      block(); </a:t>
            </a:r>
          </a:p>
          <a:p>
            <a:pPr marL="0" indent="0">
              <a:buNone/>
            </a:pPr>
            <a:r>
              <a:rPr lang="en-US" sz="2600" dirty="0">
                <a:latin typeface="Courier New"/>
                <a:ea typeface="MS PGothic" charset="0"/>
                <a:cs typeface="Courier New"/>
              </a:rPr>
              <a:t>   } </a:t>
            </a:r>
          </a:p>
          <a:p>
            <a:pPr marL="0" indent="0">
              <a:buNone/>
            </a:pPr>
            <a:r>
              <a:rPr lang="en-US" sz="2600" dirty="0">
                <a:latin typeface="Courier New"/>
                <a:ea typeface="MS PGothic" charset="0"/>
                <a:cs typeface="Courier New"/>
              </a:rPr>
              <a:t>}</a:t>
            </a:r>
          </a:p>
          <a:p>
            <a:pPr marL="0" indent="0">
              <a:buNone/>
            </a:pPr>
            <a:endParaRPr lang="en-US" sz="2600" dirty="0">
              <a:latin typeface="Courier New"/>
              <a:ea typeface="MS PGothic" charset="0"/>
              <a:cs typeface="Courier New"/>
            </a:endParaRPr>
          </a:p>
          <a:p>
            <a:pPr marL="0" indent="0">
              <a:buNone/>
            </a:pPr>
            <a:r>
              <a:rPr lang="en-US" sz="2600" dirty="0">
                <a:latin typeface="Courier New"/>
                <a:ea typeface="MS PGothic" charset="0"/>
                <a:cs typeface="Courier New"/>
              </a:rPr>
              <a:t>signal(semaphore *S) { </a:t>
            </a:r>
          </a:p>
          <a:p>
            <a:pPr marL="0" indent="0">
              <a:buNone/>
            </a:pPr>
            <a:r>
              <a:rPr lang="en-US" sz="2600" dirty="0">
                <a:latin typeface="Courier New"/>
                <a:ea typeface="MS PGothic" charset="0"/>
                <a:cs typeface="Courier New"/>
              </a:rPr>
              <a:t>   S-&gt;value++; </a:t>
            </a:r>
          </a:p>
          <a:p>
            <a:pPr marL="0" indent="0">
              <a:buNone/>
            </a:pPr>
            <a:r>
              <a:rPr lang="en-US" sz="2600" dirty="0">
                <a:latin typeface="Courier New"/>
                <a:ea typeface="MS PGothic" charset="0"/>
                <a:cs typeface="Courier New"/>
              </a:rPr>
              <a:t>   if (S-&gt;value &lt;= 0) {</a:t>
            </a:r>
            <a:br>
              <a:rPr lang="en-US" sz="2600" dirty="0">
                <a:latin typeface="Courier New"/>
                <a:ea typeface="MS PGothic" charset="0"/>
                <a:cs typeface="Courier New"/>
              </a:rPr>
            </a:br>
            <a:r>
              <a:rPr lang="en-US" sz="2600" dirty="0">
                <a:latin typeface="Courier New"/>
                <a:ea typeface="MS PGothic" charset="0"/>
                <a:cs typeface="Courier New"/>
              </a:rPr>
              <a:t>      remove a process P from S-&gt;list; </a:t>
            </a:r>
          </a:p>
          <a:p>
            <a:pPr marL="0" indent="0">
              <a:buNone/>
            </a:pPr>
            <a:r>
              <a:rPr lang="en-US" sz="2600" dirty="0">
                <a:latin typeface="Courier New"/>
                <a:ea typeface="MS PGothic" charset="0"/>
                <a:cs typeface="Courier New"/>
              </a:rPr>
              <a:t>      wakeup(P); </a:t>
            </a:r>
          </a:p>
          <a:p>
            <a:pPr marL="0" indent="0">
              <a:buNone/>
            </a:pPr>
            <a:r>
              <a:rPr lang="en-US" sz="2600" dirty="0">
                <a:latin typeface="Courier New"/>
                <a:ea typeface="MS PGothic" charset="0"/>
                <a:cs typeface="Courier New"/>
              </a:rPr>
              <a:t>   } </a:t>
            </a:r>
          </a:p>
          <a:p>
            <a:pPr marL="0" indent="0">
              <a:buNone/>
            </a:pPr>
            <a:r>
              <a:rPr lang="en-US" sz="2600" dirty="0">
                <a:latin typeface="Courier New"/>
                <a:ea typeface="MS PGothic" charset="0"/>
                <a:cs typeface="Courier New"/>
              </a:rPr>
              <a:t>} </a:t>
            </a:r>
          </a:p>
        </p:txBody>
      </p:sp>
      <p:sp>
        <p:nvSpPr>
          <p:cNvPr id="2" name="Slide Number Placeholder 1"/>
          <p:cNvSpPr>
            <a:spLocks noGrp="1"/>
          </p:cNvSpPr>
          <p:nvPr>
            <p:ph type="sldNum" sz="quarter" idx="4"/>
          </p:nvPr>
        </p:nvSpPr>
        <p:spPr/>
        <p:txBody>
          <a:bodyPr/>
          <a:lstStyle/>
          <a:p>
            <a:fld id="{8353CCE1-ED68-4673-B2B8-9A8ACC32B759}" type="slidenum">
              <a:rPr lang="en-US" smtClean="0"/>
              <a:pPr/>
              <a:t>14</a:t>
            </a:fld>
            <a:endParaRPr lang="en-US" dirty="0"/>
          </a:p>
        </p:txBody>
      </p:sp>
      <p:sp>
        <p:nvSpPr>
          <p:cNvPr id="5" name="Rectangle 4"/>
          <p:cNvSpPr/>
          <p:nvPr/>
        </p:nvSpPr>
        <p:spPr>
          <a:xfrm>
            <a:off x="3429000" y="1481139"/>
            <a:ext cx="1553966" cy="34766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p:nvPr/>
        </p:nvSpPr>
        <p:spPr>
          <a:xfrm>
            <a:off x="5257800" y="1857233"/>
            <a:ext cx="381000" cy="34766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a:off x="7093028" y="2183285"/>
            <a:ext cx="1553966" cy="34766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5279409" y="4724400"/>
            <a:ext cx="511791" cy="34766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p:cNvSpPr/>
          <p:nvPr/>
        </p:nvSpPr>
        <p:spPr>
          <a:xfrm>
            <a:off x="7848600" y="4986339"/>
            <a:ext cx="1553966" cy="34766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2701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fltVal val="0"/>
                                          </p:val>
                                        </p:tav>
                                      </p:tavLst>
                                    </p:anim>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0" nodeType="clickEffect">
                                  <p:stCondLst>
                                    <p:cond delay="0"/>
                                  </p:stCondLst>
                                  <p:childTnLst>
                                    <p:anim calcmode="lin" valueType="num">
                                      <p:cBhvr>
                                        <p:cTn id="13" dur="500"/>
                                        <p:tgtEl>
                                          <p:spTgt spid="6"/>
                                        </p:tgtEl>
                                        <p:attrNameLst>
                                          <p:attrName>ppt_w</p:attrName>
                                        </p:attrNameLst>
                                      </p:cBhvr>
                                      <p:tavLst>
                                        <p:tav tm="0">
                                          <p:val>
                                            <p:strVal val="ppt_w"/>
                                          </p:val>
                                        </p:tav>
                                        <p:tav tm="100000">
                                          <p:val>
                                            <p:fltVal val="0"/>
                                          </p:val>
                                        </p:tav>
                                      </p:tavLst>
                                    </p:anim>
                                    <p:anim calcmode="lin" valueType="num">
                                      <p:cBhvr>
                                        <p:cTn id="14" dur="500"/>
                                        <p:tgtEl>
                                          <p:spTgt spid="6"/>
                                        </p:tgtEl>
                                        <p:attrNameLst>
                                          <p:attrName>ppt_h</p:attrName>
                                        </p:attrNameLst>
                                      </p:cBhvr>
                                      <p:tavLst>
                                        <p:tav tm="0">
                                          <p:val>
                                            <p:strVal val="ppt_h"/>
                                          </p:val>
                                        </p:tav>
                                        <p:tav tm="100000">
                                          <p:val>
                                            <p:fltVal val="0"/>
                                          </p:val>
                                        </p:tav>
                                      </p:tavLst>
                                    </p:anim>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grpId="0" nodeType="clickEffect">
                                  <p:stCondLst>
                                    <p:cond delay="0"/>
                                  </p:stCondLst>
                                  <p:childTnLst>
                                    <p:anim calcmode="lin" valueType="num">
                                      <p:cBhvr>
                                        <p:cTn id="20" dur="500"/>
                                        <p:tgtEl>
                                          <p:spTgt spid="7"/>
                                        </p:tgtEl>
                                        <p:attrNameLst>
                                          <p:attrName>ppt_w</p:attrName>
                                        </p:attrNameLst>
                                      </p:cBhvr>
                                      <p:tavLst>
                                        <p:tav tm="0">
                                          <p:val>
                                            <p:strVal val="ppt_w"/>
                                          </p:val>
                                        </p:tav>
                                        <p:tav tm="100000">
                                          <p:val>
                                            <p:fltVal val="0"/>
                                          </p:val>
                                        </p:tav>
                                      </p:tavLst>
                                    </p:anim>
                                    <p:anim calcmode="lin" valueType="num">
                                      <p:cBhvr>
                                        <p:cTn id="21" dur="500"/>
                                        <p:tgtEl>
                                          <p:spTgt spid="7"/>
                                        </p:tgtEl>
                                        <p:attrNameLst>
                                          <p:attrName>ppt_h</p:attrName>
                                        </p:attrNameLst>
                                      </p:cBhvr>
                                      <p:tavLst>
                                        <p:tav tm="0">
                                          <p:val>
                                            <p:strVal val="ppt_h"/>
                                          </p:val>
                                        </p:tav>
                                        <p:tav tm="100000">
                                          <p:val>
                                            <p:fltVal val="0"/>
                                          </p:val>
                                        </p:tav>
                                      </p:tavLst>
                                    </p:anim>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0" nodeType="clickEffect">
                                  <p:stCondLst>
                                    <p:cond delay="0"/>
                                  </p:stCondLst>
                                  <p:childTnLst>
                                    <p:anim calcmode="lin" valueType="num">
                                      <p:cBhvr>
                                        <p:cTn id="27" dur="500"/>
                                        <p:tgtEl>
                                          <p:spTgt spid="8"/>
                                        </p:tgtEl>
                                        <p:attrNameLst>
                                          <p:attrName>ppt_w</p:attrName>
                                        </p:attrNameLst>
                                      </p:cBhvr>
                                      <p:tavLst>
                                        <p:tav tm="0">
                                          <p:val>
                                            <p:strVal val="ppt_w"/>
                                          </p:val>
                                        </p:tav>
                                        <p:tav tm="100000">
                                          <p:val>
                                            <p:fltVal val="0"/>
                                          </p:val>
                                        </p:tav>
                                      </p:tavLst>
                                    </p:anim>
                                    <p:anim calcmode="lin" valueType="num">
                                      <p:cBhvr>
                                        <p:cTn id="28" dur="500"/>
                                        <p:tgtEl>
                                          <p:spTgt spid="8"/>
                                        </p:tgtEl>
                                        <p:attrNameLst>
                                          <p:attrName>ppt_h</p:attrName>
                                        </p:attrNameLst>
                                      </p:cBhvr>
                                      <p:tavLst>
                                        <p:tav tm="0">
                                          <p:val>
                                            <p:strVal val="ppt_h"/>
                                          </p:val>
                                        </p:tav>
                                        <p:tav tm="100000">
                                          <p:val>
                                            <p:fltVal val="0"/>
                                          </p:val>
                                        </p:tav>
                                      </p:tavLst>
                                    </p:anim>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xit" presetSubtype="32" fill="hold" grpId="0" nodeType="clickEffect">
                                  <p:stCondLst>
                                    <p:cond delay="0"/>
                                  </p:stCondLst>
                                  <p:childTnLst>
                                    <p:anim calcmode="lin" valueType="num">
                                      <p:cBhvr>
                                        <p:cTn id="34" dur="500"/>
                                        <p:tgtEl>
                                          <p:spTgt spid="9"/>
                                        </p:tgtEl>
                                        <p:attrNameLst>
                                          <p:attrName>ppt_w</p:attrName>
                                        </p:attrNameLst>
                                      </p:cBhvr>
                                      <p:tavLst>
                                        <p:tav tm="0">
                                          <p:val>
                                            <p:strVal val="ppt_w"/>
                                          </p:val>
                                        </p:tav>
                                        <p:tav tm="100000">
                                          <p:val>
                                            <p:fltVal val="0"/>
                                          </p:val>
                                        </p:tav>
                                      </p:tavLst>
                                    </p:anim>
                                    <p:anim calcmode="lin" valueType="num">
                                      <p:cBhvr>
                                        <p:cTn id="35" dur="500"/>
                                        <p:tgtEl>
                                          <p:spTgt spid="9"/>
                                        </p:tgtEl>
                                        <p:attrNameLst>
                                          <p:attrName>ppt_h</p:attrName>
                                        </p:attrNameLst>
                                      </p:cBhvr>
                                      <p:tavLst>
                                        <p:tav tm="0">
                                          <p:val>
                                            <p:strVal val="ppt_h"/>
                                          </p:val>
                                        </p:tav>
                                        <p:tav tm="100000">
                                          <p:val>
                                            <p:fltVal val="0"/>
                                          </p:val>
                                        </p:tav>
                                      </p:tavLst>
                                    </p:anim>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2057400" y="210558"/>
            <a:ext cx="7716837" cy="828675"/>
          </a:xfrm>
        </p:spPr>
        <p:txBody>
          <a:bodyPr>
            <a:noAutofit/>
          </a:bodyPr>
          <a:lstStyle/>
          <a:p>
            <a:pPr eaLnBrk="1" hangingPunct="1"/>
            <a:r>
              <a:rPr lang="en-US" dirty="0">
                <a:latin typeface="+mn-lt"/>
                <a:ea typeface="MS PGothic" charset="0"/>
              </a:rPr>
              <a:t>Deadlock and Starvation</a:t>
            </a:r>
          </a:p>
        </p:txBody>
      </p:sp>
      <p:sp>
        <p:nvSpPr>
          <p:cNvPr id="32771" name="Rectangle 3"/>
          <p:cNvSpPr>
            <a:spLocks noGrp="1" noChangeArrowheads="1"/>
          </p:cNvSpPr>
          <p:nvPr>
            <p:ph idx="1"/>
          </p:nvPr>
        </p:nvSpPr>
        <p:spPr>
          <a:xfrm>
            <a:off x="1143000" y="1200334"/>
            <a:ext cx="9372600" cy="4906963"/>
          </a:xfrm>
        </p:spPr>
        <p:txBody>
          <a:bodyPr>
            <a:noAutofit/>
          </a:bodyPr>
          <a:lstStyle/>
          <a:p>
            <a:pPr>
              <a:lnSpc>
                <a:spcPct val="90000"/>
              </a:lnSpc>
              <a:tabLst>
                <a:tab pos="1882775" algn="ctr"/>
                <a:tab pos="4568825" algn="ctr"/>
              </a:tabLst>
            </a:pPr>
            <a:r>
              <a:rPr lang="en-US" sz="2800" dirty="0">
                <a:solidFill>
                  <a:srgbClr val="FF0000"/>
                </a:solidFill>
                <a:ea typeface="MS PGothic" charset="0"/>
              </a:rPr>
              <a:t>Deadlock</a:t>
            </a:r>
            <a:r>
              <a:rPr lang="en-US" sz="2800" b="1" dirty="0">
                <a:solidFill>
                  <a:srgbClr val="3366FF"/>
                </a:solidFill>
                <a:ea typeface="MS PGothic" charset="0"/>
              </a:rPr>
              <a:t> </a:t>
            </a:r>
            <a:r>
              <a:rPr lang="en-US" sz="2800" dirty="0">
                <a:ea typeface="MS PGothic" charset="0"/>
              </a:rPr>
              <a:t>– two or more processes are waiting indefinitely</a:t>
            </a:r>
          </a:p>
          <a:p>
            <a:pPr>
              <a:lnSpc>
                <a:spcPct val="90000"/>
              </a:lnSpc>
              <a:tabLst>
                <a:tab pos="1882775" algn="ctr"/>
                <a:tab pos="4568825" algn="ctr"/>
              </a:tabLst>
            </a:pPr>
            <a:r>
              <a:rPr lang="en-US" sz="2800" dirty="0">
                <a:solidFill>
                  <a:srgbClr val="000000"/>
                </a:solidFill>
                <a:ea typeface="MS PGothic" charset="0"/>
              </a:rPr>
              <a:t>Let </a:t>
            </a:r>
            <a:r>
              <a:rPr lang="en-US" sz="2800" b="1" i="1" dirty="0">
                <a:solidFill>
                  <a:srgbClr val="000000"/>
                </a:solidFill>
                <a:ea typeface="MS PGothic" charset="0"/>
                <a:cs typeface="Courier New" charset="0"/>
              </a:rPr>
              <a:t>S</a:t>
            </a:r>
            <a:r>
              <a:rPr lang="en-US" sz="2800" dirty="0">
                <a:solidFill>
                  <a:srgbClr val="000000"/>
                </a:solidFill>
                <a:ea typeface="MS PGothic" charset="0"/>
              </a:rPr>
              <a:t> and</a:t>
            </a:r>
            <a:r>
              <a:rPr lang="en-US" sz="2800" b="1" dirty="0">
                <a:solidFill>
                  <a:srgbClr val="000000"/>
                </a:solidFill>
                <a:ea typeface="MS PGothic" charset="0"/>
                <a:cs typeface="Courier New" charset="0"/>
              </a:rPr>
              <a:t> </a:t>
            </a:r>
            <a:r>
              <a:rPr lang="en-US" sz="2800" b="1" i="1" dirty="0">
                <a:solidFill>
                  <a:srgbClr val="000000"/>
                </a:solidFill>
                <a:ea typeface="MS PGothic" charset="0"/>
                <a:cs typeface="Courier New" charset="0"/>
              </a:rPr>
              <a:t>Q</a:t>
            </a:r>
            <a:r>
              <a:rPr lang="en-US" sz="2800" b="1" dirty="0">
                <a:solidFill>
                  <a:srgbClr val="000000"/>
                </a:solidFill>
                <a:ea typeface="MS PGothic" charset="0"/>
                <a:cs typeface="Courier New" charset="0"/>
              </a:rPr>
              <a:t> </a:t>
            </a:r>
            <a:r>
              <a:rPr lang="en-US" sz="2800" dirty="0">
                <a:solidFill>
                  <a:srgbClr val="000000"/>
                </a:solidFill>
                <a:ea typeface="MS PGothic" charset="0"/>
              </a:rPr>
              <a:t>be </a:t>
            </a:r>
            <a:r>
              <a:rPr lang="en-US" sz="2800" dirty="0">
                <a:ea typeface="MS PGothic" charset="0"/>
              </a:rPr>
              <a:t>two semaphores initialized to 1</a:t>
            </a:r>
          </a:p>
          <a:p>
            <a:pPr>
              <a:lnSpc>
                <a:spcPct val="90000"/>
              </a:lnSpc>
              <a:buNone/>
              <a:tabLst>
                <a:tab pos="1882775" algn="ctr"/>
                <a:tab pos="4568825" algn="ctr"/>
              </a:tabLst>
            </a:pPr>
            <a:r>
              <a:rPr lang="en-US" sz="2800" i="1" dirty="0">
                <a:solidFill>
                  <a:srgbClr val="000000"/>
                </a:solidFill>
                <a:ea typeface="MS PGothic" charset="0"/>
              </a:rPr>
              <a:t>		        P</a:t>
            </a:r>
            <a:r>
              <a:rPr lang="en-US" sz="2800" baseline="-25000" dirty="0">
                <a:solidFill>
                  <a:srgbClr val="000000"/>
                </a:solidFill>
                <a:ea typeface="MS PGothic" charset="0"/>
              </a:rPr>
              <a:t>0</a:t>
            </a:r>
            <a:r>
              <a:rPr lang="en-US" sz="2800" dirty="0">
                <a:solidFill>
                  <a:srgbClr val="000000"/>
                </a:solidFill>
                <a:ea typeface="MS PGothic" charset="0"/>
              </a:rPr>
              <a:t>	                            </a:t>
            </a:r>
            <a:r>
              <a:rPr lang="en-US" sz="2800" i="1" dirty="0">
                <a:solidFill>
                  <a:srgbClr val="000000"/>
                </a:solidFill>
                <a:ea typeface="MS PGothic" charset="0"/>
              </a:rPr>
              <a:t>P</a:t>
            </a:r>
            <a:r>
              <a:rPr lang="en-US" sz="2800" baseline="-25000" dirty="0">
                <a:solidFill>
                  <a:srgbClr val="000000"/>
                </a:solidFill>
                <a:ea typeface="MS PGothic" charset="0"/>
              </a:rPr>
              <a:t>1</a:t>
            </a:r>
          </a:p>
          <a:p>
            <a:pPr>
              <a:lnSpc>
                <a:spcPct val="90000"/>
              </a:lnSpc>
              <a:buNone/>
              <a:tabLst>
                <a:tab pos="1882775" algn="ctr"/>
                <a:tab pos="4568825" algn="ctr"/>
              </a:tabLst>
            </a:pPr>
            <a:r>
              <a:rPr lang="en-US" sz="2800" b="1" dirty="0">
                <a:solidFill>
                  <a:srgbClr val="000000"/>
                </a:solidFill>
                <a:ea typeface="MS PGothic" charset="0"/>
                <a:cs typeface="Courier New" charset="0"/>
              </a:rPr>
              <a:t>	         </a:t>
            </a:r>
            <a:r>
              <a:rPr lang="en-US" sz="2400" dirty="0">
                <a:solidFill>
                  <a:srgbClr val="000000"/>
                </a:solidFill>
                <a:latin typeface="Courier New"/>
                <a:ea typeface="MS PGothic" charset="0"/>
                <a:cs typeface="Courier New"/>
              </a:rPr>
              <a:t>wait(S); 	              wait(Q);</a:t>
            </a:r>
          </a:p>
          <a:p>
            <a:pPr>
              <a:lnSpc>
                <a:spcPct val="90000"/>
              </a:lnSpc>
              <a:buNone/>
              <a:tabLst>
                <a:tab pos="1882775" algn="ctr"/>
                <a:tab pos="4568825" algn="ctr"/>
              </a:tabLst>
            </a:pPr>
            <a:r>
              <a:rPr lang="en-US" sz="2400" dirty="0">
                <a:solidFill>
                  <a:srgbClr val="000000"/>
                </a:solidFill>
                <a:latin typeface="Courier New"/>
                <a:ea typeface="MS PGothic" charset="0"/>
                <a:cs typeface="Courier New"/>
              </a:rPr>
              <a:t>	    wait(Q); 	              wait(S);</a:t>
            </a:r>
          </a:p>
          <a:p>
            <a:pPr>
              <a:lnSpc>
                <a:spcPct val="90000"/>
              </a:lnSpc>
              <a:buNone/>
              <a:tabLst>
                <a:tab pos="1882775" algn="ctr"/>
                <a:tab pos="4568825" algn="ctr"/>
              </a:tabLst>
            </a:pPr>
            <a:r>
              <a:rPr lang="en-US" sz="2400" dirty="0">
                <a:solidFill>
                  <a:srgbClr val="000000"/>
                </a:solidFill>
                <a:latin typeface="Courier New"/>
                <a:ea typeface="MS PGothic" charset="0"/>
                <a:cs typeface="Courier New"/>
              </a:rPr>
              <a:t>		 ...		     ...</a:t>
            </a:r>
          </a:p>
          <a:p>
            <a:pPr>
              <a:lnSpc>
                <a:spcPct val="90000"/>
              </a:lnSpc>
              <a:buNone/>
              <a:tabLst>
                <a:tab pos="1882775" algn="ctr"/>
                <a:tab pos="4568825" algn="ctr"/>
              </a:tabLst>
            </a:pPr>
            <a:r>
              <a:rPr lang="en-US" sz="2400" dirty="0">
                <a:solidFill>
                  <a:srgbClr val="000000"/>
                </a:solidFill>
                <a:latin typeface="Courier New"/>
                <a:ea typeface="MS PGothic" charset="0"/>
                <a:cs typeface="Courier New"/>
              </a:rPr>
              <a:t>	    signal(S);             signal(Q);</a:t>
            </a:r>
          </a:p>
          <a:p>
            <a:pPr>
              <a:lnSpc>
                <a:spcPct val="90000"/>
              </a:lnSpc>
              <a:buNone/>
              <a:tabLst>
                <a:tab pos="1882775" algn="ctr"/>
                <a:tab pos="4568825" algn="ctr"/>
              </a:tabLst>
            </a:pPr>
            <a:r>
              <a:rPr lang="en-US" sz="2400" dirty="0">
                <a:solidFill>
                  <a:srgbClr val="000000"/>
                </a:solidFill>
                <a:latin typeface="Courier New"/>
                <a:ea typeface="MS PGothic" charset="0"/>
                <a:cs typeface="Courier New"/>
              </a:rPr>
              <a:t>      signal(Q);             signal(S);</a:t>
            </a:r>
          </a:p>
          <a:p>
            <a:pPr>
              <a:lnSpc>
                <a:spcPct val="90000"/>
              </a:lnSpc>
              <a:tabLst>
                <a:tab pos="1882775" algn="ctr"/>
                <a:tab pos="4568825" algn="ctr"/>
              </a:tabLst>
            </a:pPr>
            <a:endParaRPr lang="en-US" sz="2800" dirty="0">
              <a:solidFill>
                <a:srgbClr val="FF0000"/>
              </a:solidFill>
              <a:ea typeface="MS PGothic" charset="0"/>
              <a:sym typeface="MT Extra" charset="0"/>
            </a:endParaRPr>
          </a:p>
          <a:p>
            <a:pPr>
              <a:lnSpc>
                <a:spcPct val="90000"/>
              </a:lnSpc>
              <a:tabLst>
                <a:tab pos="1882775" algn="ctr"/>
                <a:tab pos="4568825" algn="ctr"/>
              </a:tabLst>
            </a:pPr>
            <a:r>
              <a:rPr lang="en-US" sz="2800" dirty="0">
                <a:solidFill>
                  <a:srgbClr val="FF0000"/>
                </a:solidFill>
                <a:ea typeface="MS PGothic" charset="0"/>
                <a:sym typeface="MT Extra" charset="0"/>
              </a:rPr>
              <a:t>Starvation </a:t>
            </a:r>
            <a:r>
              <a:rPr lang="en-US" sz="2800" dirty="0">
                <a:solidFill>
                  <a:srgbClr val="FF0000"/>
                </a:solidFill>
                <a:ea typeface="MS PGothic" charset="0"/>
              </a:rPr>
              <a:t>– indefinite blocking  </a:t>
            </a:r>
          </a:p>
          <a:p>
            <a:pPr lvl="1">
              <a:lnSpc>
                <a:spcPct val="90000"/>
              </a:lnSpc>
              <a:tabLst>
                <a:tab pos="1882775" algn="ctr"/>
                <a:tab pos="4568825" algn="ctr"/>
              </a:tabLst>
            </a:pPr>
            <a:r>
              <a:rPr lang="en-US" sz="2400" dirty="0">
                <a:ea typeface="MS PGothic" charset="0"/>
              </a:rPr>
              <a:t>A process never be removed from the semaphore queue</a:t>
            </a:r>
          </a:p>
        </p:txBody>
      </p:sp>
      <p:sp>
        <p:nvSpPr>
          <p:cNvPr id="2" name="Slide Number Placeholder 1"/>
          <p:cNvSpPr>
            <a:spLocks noGrp="1"/>
          </p:cNvSpPr>
          <p:nvPr>
            <p:ph type="sldNum" sz="quarter" idx="4"/>
          </p:nvPr>
        </p:nvSpPr>
        <p:spPr/>
        <p:txBody>
          <a:bodyPr/>
          <a:lstStyle/>
          <a:p>
            <a:fld id="{8353CCE1-ED68-4673-B2B8-9A8ACC32B759}" type="slidenum">
              <a:rPr lang="en-US" smtClean="0"/>
              <a:pPr/>
              <a:t>15</a:t>
            </a:fld>
            <a:endParaRPr lang="en-US" dirty="0"/>
          </a:p>
        </p:txBody>
      </p:sp>
      <p:pic>
        <p:nvPicPr>
          <p:cNvPr id="3" name="Picture 2"/>
          <p:cNvPicPr>
            <a:picLocks noChangeAspect="1"/>
          </p:cNvPicPr>
          <p:nvPr/>
        </p:nvPicPr>
        <p:blipFill>
          <a:blip r:embed="rId3"/>
          <a:stretch>
            <a:fillRect/>
          </a:stretch>
        </p:blipFill>
        <p:spPr>
          <a:xfrm>
            <a:off x="9556750" y="1706807"/>
            <a:ext cx="1917700" cy="1917700"/>
          </a:xfrm>
          <a:prstGeom prst="rect">
            <a:avLst/>
          </a:prstGeom>
        </p:spPr>
      </p:pic>
      <p:pic>
        <p:nvPicPr>
          <p:cNvPr id="4" name="Picture 3"/>
          <p:cNvPicPr>
            <a:picLocks noChangeAspect="1"/>
          </p:cNvPicPr>
          <p:nvPr/>
        </p:nvPicPr>
        <p:blipFill>
          <a:blip r:embed="rId4"/>
          <a:stretch>
            <a:fillRect/>
          </a:stretch>
        </p:blipFill>
        <p:spPr>
          <a:xfrm>
            <a:off x="9527442" y="4534879"/>
            <a:ext cx="1920971" cy="1826845"/>
          </a:xfrm>
          <a:prstGeom prst="rect">
            <a:avLst/>
          </a:prstGeom>
        </p:spPr>
      </p:pic>
    </p:spTree>
    <p:extLst>
      <p:ext uri="{BB962C8B-B14F-4D97-AF65-F5344CB8AC3E}">
        <p14:creationId xmlns:p14="http://schemas.microsoft.com/office/powerpoint/2010/main" val="2525381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2438401" y="152399"/>
            <a:ext cx="7407275" cy="835205"/>
          </a:xfrm>
        </p:spPr>
        <p:txBody>
          <a:bodyPr>
            <a:noAutofit/>
          </a:bodyPr>
          <a:lstStyle/>
          <a:p>
            <a:pPr eaLnBrk="1" hangingPunct="1"/>
            <a:r>
              <a:rPr lang="en-US" dirty="0">
                <a:latin typeface="+mn-lt"/>
                <a:ea typeface="MS PGothic" charset="0"/>
              </a:rPr>
              <a:t>The Bounded-Buffer Problem</a:t>
            </a:r>
          </a:p>
        </p:txBody>
      </p:sp>
      <p:sp>
        <p:nvSpPr>
          <p:cNvPr id="34820" name="Rectangle 5"/>
          <p:cNvSpPr>
            <a:spLocks noChangeArrowheads="1"/>
          </p:cNvSpPr>
          <p:nvPr/>
        </p:nvSpPr>
        <p:spPr bwMode="auto">
          <a:xfrm>
            <a:off x="4016375" y="3246439"/>
            <a:ext cx="1841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26" tIns="45714" rIns="91426" bIns="45714">
            <a:spAutoFit/>
          </a:bodyPr>
          <a:lstStyle/>
          <a:p>
            <a:endParaRPr kumimoji="1" lang="en-US">
              <a:latin typeface="Helvetica" charset="0"/>
            </a:endParaRPr>
          </a:p>
        </p:txBody>
      </p:sp>
      <p:pic>
        <p:nvPicPr>
          <p:cNvPr id="5" name="Picture 4"/>
          <p:cNvPicPr>
            <a:picLocks noChangeAspect="1"/>
          </p:cNvPicPr>
          <p:nvPr/>
        </p:nvPicPr>
        <p:blipFill>
          <a:blip r:embed="rId3"/>
          <a:stretch>
            <a:fillRect/>
          </a:stretch>
        </p:blipFill>
        <p:spPr>
          <a:xfrm>
            <a:off x="542925" y="2011970"/>
            <a:ext cx="7315200" cy="4671038"/>
          </a:xfrm>
          <a:prstGeom prst="rect">
            <a:avLst/>
          </a:prstGeom>
        </p:spPr>
      </p:pic>
      <p:sp>
        <p:nvSpPr>
          <p:cNvPr id="6" name="Rectangle 3"/>
          <p:cNvSpPr txBox="1">
            <a:spLocks noChangeArrowheads="1"/>
          </p:cNvSpPr>
          <p:nvPr/>
        </p:nvSpPr>
        <p:spPr>
          <a:xfrm>
            <a:off x="228600" y="1062735"/>
            <a:ext cx="11895014" cy="68986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a:solidFill>
                  <a:srgbClr val="FF0000"/>
                </a:solidFill>
                <a:ea typeface="MS PGothic" charset="0"/>
              </a:rPr>
              <a:t>Exercise 2: </a:t>
            </a:r>
            <a:r>
              <a:rPr lang="en-US" dirty="0">
                <a:ea typeface="MS PGothic" charset="0"/>
              </a:rPr>
              <a:t>What semaphores do you need to control the shared pool?</a:t>
            </a:r>
            <a:r>
              <a:rPr lang="en-US" dirty="0"/>
              <a:t> </a:t>
            </a:r>
            <a:endParaRPr lang="en-US" dirty="0">
              <a:ea typeface="MS PGothic" charset="0"/>
            </a:endParaRPr>
          </a:p>
        </p:txBody>
      </p:sp>
      <p:sp>
        <p:nvSpPr>
          <p:cNvPr id="3" name="Slide Number Placeholder 2"/>
          <p:cNvSpPr>
            <a:spLocks noGrp="1"/>
          </p:cNvSpPr>
          <p:nvPr>
            <p:ph type="sldNum" sz="quarter" idx="4"/>
          </p:nvPr>
        </p:nvSpPr>
        <p:spPr/>
        <p:txBody>
          <a:bodyPr/>
          <a:lstStyle/>
          <a:p>
            <a:fld id="{8353CCE1-ED68-4673-B2B8-9A8ACC32B759}" type="slidenum">
              <a:rPr lang="en-US" smtClean="0"/>
              <a:pPr/>
              <a:t>16</a:t>
            </a:fld>
            <a:endParaRPr lang="en-US" dirty="0"/>
          </a:p>
        </p:txBody>
      </p:sp>
      <p:sp>
        <p:nvSpPr>
          <p:cNvPr id="34819" name="Rectangle 3"/>
          <p:cNvSpPr>
            <a:spLocks noGrp="1" noChangeArrowheads="1"/>
          </p:cNvSpPr>
          <p:nvPr>
            <p:ph idx="1"/>
          </p:nvPr>
        </p:nvSpPr>
        <p:spPr>
          <a:xfrm>
            <a:off x="8305799" y="2651431"/>
            <a:ext cx="3817815" cy="774574"/>
          </a:xfrm>
        </p:spPr>
        <p:txBody>
          <a:bodyPr>
            <a:normAutofit fontScale="92500" lnSpcReduction="20000"/>
          </a:bodyPr>
          <a:lstStyle/>
          <a:p>
            <a:pPr marL="0" indent="0">
              <a:buNone/>
            </a:pPr>
            <a:r>
              <a:rPr lang="en-US" sz="2800" b="1" i="1" dirty="0">
                <a:ea typeface="MS PGothic" charset="0"/>
              </a:rPr>
              <a:t>n</a:t>
            </a:r>
            <a:r>
              <a:rPr lang="en-US" sz="2800" dirty="0">
                <a:ea typeface="MS PGothic" charset="0"/>
              </a:rPr>
              <a:t> buffers, each can hold one item</a:t>
            </a:r>
          </a:p>
          <a:p>
            <a:endParaRPr lang="en-US" sz="2800" dirty="0">
              <a:ea typeface="MS PGothic" charset="0"/>
            </a:endParaRPr>
          </a:p>
        </p:txBody>
      </p:sp>
    </p:spTree>
    <p:extLst>
      <p:ext uri="{BB962C8B-B14F-4D97-AF65-F5344CB8AC3E}">
        <p14:creationId xmlns:p14="http://schemas.microsoft.com/office/powerpoint/2010/main" val="1972813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2438401" y="152399"/>
            <a:ext cx="7407275" cy="835205"/>
          </a:xfrm>
        </p:spPr>
        <p:txBody>
          <a:bodyPr>
            <a:noAutofit/>
          </a:bodyPr>
          <a:lstStyle/>
          <a:p>
            <a:pPr eaLnBrk="1" hangingPunct="1"/>
            <a:r>
              <a:rPr lang="en-US" dirty="0">
                <a:latin typeface="+mn-lt"/>
                <a:ea typeface="MS PGothic" charset="0"/>
              </a:rPr>
              <a:t>The Bounded-Buffer Problem</a:t>
            </a:r>
          </a:p>
        </p:txBody>
      </p:sp>
      <p:sp>
        <p:nvSpPr>
          <p:cNvPr id="34820" name="Rectangle 5"/>
          <p:cNvSpPr>
            <a:spLocks noChangeArrowheads="1"/>
          </p:cNvSpPr>
          <p:nvPr/>
        </p:nvSpPr>
        <p:spPr bwMode="auto">
          <a:xfrm>
            <a:off x="4016375" y="3246439"/>
            <a:ext cx="1841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26" tIns="45714" rIns="91426" bIns="45714">
            <a:spAutoFit/>
          </a:bodyPr>
          <a:lstStyle/>
          <a:p>
            <a:endParaRPr kumimoji="1" lang="en-US">
              <a:latin typeface="Helvetica" charset="0"/>
            </a:endParaRPr>
          </a:p>
        </p:txBody>
      </p:sp>
      <p:pic>
        <p:nvPicPr>
          <p:cNvPr id="5" name="Picture 4"/>
          <p:cNvPicPr>
            <a:picLocks noChangeAspect="1"/>
          </p:cNvPicPr>
          <p:nvPr/>
        </p:nvPicPr>
        <p:blipFill>
          <a:blip r:embed="rId3"/>
          <a:stretch>
            <a:fillRect/>
          </a:stretch>
        </p:blipFill>
        <p:spPr>
          <a:xfrm>
            <a:off x="542925" y="2011970"/>
            <a:ext cx="7315200" cy="4671038"/>
          </a:xfrm>
          <a:prstGeom prst="rect">
            <a:avLst/>
          </a:prstGeom>
        </p:spPr>
      </p:pic>
      <p:sp>
        <p:nvSpPr>
          <p:cNvPr id="6" name="Rectangle 3"/>
          <p:cNvSpPr txBox="1">
            <a:spLocks noChangeArrowheads="1"/>
          </p:cNvSpPr>
          <p:nvPr/>
        </p:nvSpPr>
        <p:spPr>
          <a:xfrm>
            <a:off x="685800" y="988619"/>
            <a:ext cx="11201400" cy="87410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3600" dirty="0">
                <a:solidFill>
                  <a:srgbClr val="FF0000"/>
                </a:solidFill>
                <a:ea typeface="MS PGothic" charset="0"/>
              </a:rPr>
              <a:t>Exercise 2.1 </a:t>
            </a:r>
            <a:r>
              <a:rPr lang="en-US" sz="3600" dirty="0">
                <a:solidFill>
                  <a:srgbClr val="FF0000"/>
                </a:solidFill>
              </a:rPr>
              <a:t>(</a:t>
            </a:r>
            <a:r>
              <a:rPr lang="en-US" sz="3600" dirty="0" err="1">
                <a:solidFill>
                  <a:srgbClr val="FF0000"/>
                </a:solidFill>
              </a:rPr>
              <a:t>Plickers</a:t>
            </a:r>
            <a:r>
              <a:rPr lang="en-US" sz="3600" dirty="0">
                <a:solidFill>
                  <a:srgbClr val="FF0000"/>
                </a:solidFill>
              </a:rPr>
              <a:t>)</a:t>
            </a:r>
            <a:r>
              <a:rPr lang="en-US" sz="3600" dirty="0">
                <a:solidFill>
                  <a:srgbClr val="FF0000"/>
                </a:solidFill>
                <a:ea typeface="MS PGothic" charset="0"/>
              </a:rPr>
              <a:t>: </a:t>
            </a:r>
            <a:r>
              <a:rPr lang="en-US" sz="3600" dirty="0"/>
              <a:t>What is the initial value of </a:t>
            </a:r>
            <a:r>
              <a:rPr lang="en-US" sz="3600" b="1" dirty="0" err="1"/>
              <a:t>mutex</a:t>
            </a:r>
            <a:r>
              <a:rPr lang="en-US" sz="3600" dirty="0"/>
              <a:t>? </a:t>
            </a:r>
            <a:endParaRPr lang="en-US" sz="3600" dirty="0">
              <a:ea typeface="MS PGothic" charset="0"/>
            </a:endParaRPr>
          </a:p>
        </p:txBody>
      </p:sp>
      <p:sp>
        <p:nvSpPr>
          <p:cNvPr id="3" name="Slide Number Placeholder 2"/>
          <p:cNvSpPr>
            <a:spLocks noGrp="1"/>
          </p:cNvSpPr>
          <p:nvPr>
            <p:ph type="sldNum" sz="quarter" idx="4"/>
          </p:nvPr>
        </p:nvSpPr>
        <p:spPr/>
        <p:txBody>
          <a:bodyPr/>
          <a:lstStyle/>
          <a:p>
            <a:fld id="{8353CCE1-ED68-4673-B2B8-9A8ACC32B759}" type="slidenum">
              <a:rPr lang="en-US" smtClean="0"/>
              <a:pPr/>
              <a:t>17</a:t>
            </a:fld>
            <a:endParaRPr lang="en-US" dirty="0"/>
          </a:p>
        </p:txBody>
      </p:sp>
      <p:sp>
        <p:nvSpPr>
          <p:cNvPr id="34819" name="Rectangle 3"/>
          <p:cNvSpPr>
            <a:spLocks noGrp="1" noChangeArrowheads="1"/>
          </p:cNvSpPr>
          <p:nvPr>
            <p:ph idx="1"/>
          </p:nvPr>
        </p:nvSpPr>
        <p:spPr>
          <a:xfrm>
            <a:off x="7936768" y="1822809"/>
            <a:ext cx="3817815" cy="3962399"/>
          </a:xfrm>
        </p:spPr>
        <p:txBody>
          <a:bodyPr>
            <a:normAutofit/>
          </a:bodyPr>
          <a:lstStyle/>
          <a:p>
            <a:pPr marL="514350" indent="-514350">
              <a:buAutoNum type="alphaUcPeriod"/>
            </a:pPr>
            <a:r>
              <a:rPr lang="en-US" sz="3600" dirty="0">
                <a:ea typeface="MS PGothic" charset="0"/>
              </a:rPr>
              <a:t>-1</a:t>
            </a:r>
          </a:p>
          <a:p>
            <a:pPr marL="514350" indent="-514350">
              <a:buAutoNum type="alphaUcPeriod"/>
            </a:pPr>
            <a:r>
              <a:rPr lang="en-US" sz="3600" dirty="0">
                <a:ea typeface="MS PGothic" charset="0"/>
              </a:rPr>
              <a:t>0</a:t>
            </a:r>
          </a:p>
          <a:p>
            <a:pPr marL="514350" indent="-514350">
              <a:buAutoNum type="alphaUcPeriod"/>
            </a:pPr>
            <a:r>
              <a:rPr lang="en-US" sz="3600" dirty="0">
                <a:ea typeface="MS PGothic" charset="0"/>
              </a:rPr>
              <a:t>1</a:t>
            </a:r>
          </a:p>
          <a:p>
            <a:pPr marL="514350" indent="-514350">
              <a:buAutoNum type="alphaUcPeriod"/>
            </a:pPr>
            <a:r>
              <a:rPr lang="en-US" sz="3600" dirty="0">
                <a:ea typeface="MS PGothic" charset="0"/>
              </a:rPr>
              <a:t>n</a:t>
            </a:r>
          </a:p>
        </p:txBody>
      </p:sp>
    </p:spTree>
    <p:extLst>
      <p:ext uri="{BB962C8B-B14F-4D97-AF65-F5344CB8AC3E}">
        <p14:creationId xmlns:p14="http://schemas.microsoft.com/office/powerpoint/2010/main" val="980677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2438401" y="152399"/>
            <a:ext cx="7407275" cy="835205"/>
          </a:xfrm>
        </p:spPr>
        <p:txBody>
          <a:bodyPr>
            <a:noAutofit/>
          </a:bodyPr>
          <a:lstStyle/>
          <a:p>
            <a:pPr eaLnBrk="1" hangingPunct="1"/>
            <a:r>
              <a:rPr lang="en-US" dirty="0">
                <a:latin typeface="+mn-lt"/>
                <a:ea typeface="MS PGothic" charset="0"/>
              </a:rPr>
              <a:t>The Bounded-Buffer Problem</a:t>
            </a:r>
          </a:p>
        </p:txBody>
      </p:sp>
      <p:sp>
        <p:nvSpPr>
          <p:cNvPr id="34820" name="Rectangle 5"/>
          <p:cNvSpPr>
            <a:spLocks noChangeArrowheads="1"/>
          </p:cNvSpPr>
          <p:nvPr/>
        </p:nvSpPr>
        <p:spPr bwMode="auto">
          <a:xfrm>
            <a:off x="4016375" y="3246439"/>
            <a:ext cx="1841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26" tIns="45714" rIns="91426" bIns="45714">
            <a:spAutoFit/>
          </a:bodyPr>
          <a:lstStyle/>
          <a:p>
            <a:endParaRPr kumimoji="1" lang="en-US">
              <a:latin typeface="Helvetica" charset="0"/>
            </a:endParaRPr>
          </a:p>
        </p:txBody>
      </p:sp>
      <p:pic>
        <p:nvPicPr>
          <p:cNvPr id="5" name="Picture 4"/>
          <p:cNvPicPr>
            <a:picLocks noChangeAspect="1"/>
          </p:cNvPicPr>
          <p:nvPr/>
        </p:nvPicPr>
        <p:blipFill>
          <a:blip r:embed="rId3"/>
          <a:stretch>
            <a:fillRect/>
          </a:stretch>
        </p:blipFill>
        <p:spPr>
          <a:xfrm>
            <a:off x="381000" y="2263162"/>
            <a:ext cx="7315200" cy="4671038"/>
          </a:xfrm>
          <a:prstGeom prst="rect">
            <a:avLst/>
          </a:prstGeom>
        </p:spPr>
      </p:pic>
      <p:sp>
        <p:nvSpPr>
          <p:cNvPr id="6" name="Rectangle 3"/>
          <p:cNvSpPr txBox="1">
            <a:spLocks noChangeArrowheads="1"/>
          </p:cNvSpPr>
          <p:nvPr/>
        </p:nvSpPr>
        <p:spPr>
          <a:xfrm>
            <a:off x="304800" y="1012682"/>
            <a:ext cx="11018838" cy="13223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3600" dirty="0">
                <a:solidFill>
                  <a:srgbClr val="FF0000"/>
                </a:solidFill>
                <a:ea typeface="MS PGothic" charset="0"/>
              </a:rPr>
              <a:t>Exercise 2.2 </a:t>
            </a:r>
            <a:r>
              <a:rPr lang="en-US" sz="3600" dirty="0">
                <a:solidFill>
                  <a:srgbClr val="FF0000"/>
                </a:solidFill>
              </a:rPr>
              <a:t>(</a:t>
            </a:r>
            <a:r>
              <a:rPr lang="en-US" sz="3600" dirty="0" err="1">
                <a:solidFill>
                  <a:srgbClr val="FF0000"/>
                </a:solidFill>
              </a:rPr>
              <a:t>Plickers</a:t>
            </a:r>
            <a:r>
              <a:rPr lang="en-US" sz="3600" dirty="0">
                <a:solidFill>
                  <a:srgbClr val="FF0000"/>
                </a:solidFill>
              </a:rPr>
              <a:t>)</a:t>
            </a:r>
            <a:r>
              <a:rPr lang="en-US" sz="3600" dirty="0">
                <a:solidFill>
                  <a:srgbClr val="FF0000"/>
                </a:solidFill>
                <a:ea typeface="MS PGothic" charset="0"/>
              </a:rPr>
              <a:t>: </a:t>
            </a:r>
          </a:p>
          <a:p>
            <a:pPr marL="0" indent="0" algn="ctr">
              <a:buNone/>
            </a:pPr>
            <a:r>
              <a:rPr lang="en-US" sz="3600" dirty="0"/>
              <a:t>What is the initial value of </a:t>
            </a:r>
            <a:r>
              <a:rPr lang="en-US" sz="3600" b="1" dirty="0"/>
              <a:t>full (</a:t>
            </a:r>
            <a:r>
              <a:rPr lang="en-US" sz="3600" b="1" dirty="0" err="1"/>
              <a:t>full_bucket</a:t>
            </a:r>
            <a:r>
              <a:rPr lang="en-US" sz="3600" b="1" dirty="0"/>
              <a:t>)</a:t>
            </a:r>
            <a:r>
              <a:rPr lang="en-US" sz="3600" dirty="0"/>
              <a:t>? </a:t>
            </a:r>
            <a:endParaRPr lang="en-US" sz="3600" dirty="0">
              <a:ea typeface="MS PGothic" charset="0"/>
            </a:endParaRPr>
          </a:p>
        </p:txBody>
      </p:sp>
      <p:sp>
        <p:nvSpPr>
          <p:cNvPr id="3" name="Slide Number Placeholder 2"/>
          <p:cNvSpPr>
            <a:spLocks noGrp="1"/>
          </p:cNvSpPr>
          <p:nvPr>
            <p:ph type="sldNum" sz="quarter" idx="4"/>
          </p:nvPr>
        </p:nvSpPr>
        <p:spPr/>
        <p:txBody>
          <a:bodyPr/>
          <a:lstStyle/>
          <a:p>
            <a:fld id="{8353CCE1-ED68-4673-B2B8-9A8ACC32B759}" type="slidenum">
              <a:rPr lang="en-US" smtClean="0"/>
              <a:pPr/>
              <a:t>18</a:t>
            </a:fld>
            <a:endParaRPr lang="en-US" dirty="0"/>
          </a:p>
        </p:txBody>
      </p:sp>
      <p:sp>
        <p:nvSpPr>
          <p:cNvPr id="34819" name="Rectangle 3"/>
          <p:cNvSpPr>
            <a:spLocks noGrp="1" noChangeArrowheads="1"/>
          </p:cNvSpPr>
          <p:nvPr>
            <p:ph idx="1"/>
          </p:nvPr>
        </p:nvSpPr>
        <p:spPr>
          <a:xfrm>
            <a:off x="8229600" y="2554122"/>
            <a:ext cx="3817815" cy="3962399"/>
          </a:xfrm>
        </p:spPr>
        <p:txBody>
          <a:bodyPr>
            <a:normAutofit/>
          </a:bodyPr>
          <a:lstStyle/>
          <a:p>
            <a:pPr marL="514350" indent="-514350">
              <a:buAutoNum type="alphaUcPeriod"/>
            </a:pPr>
            <a:r>
              <a:rPr lang="en-US" sz="3600" dirty="0">
                <a:ea typeface="MS PGothic" charset="0"/>
              </a:rPr>
              <a:t>-1</a:t>
            </a:r>
          </a:p>
          <a:p>
            <a:pPr marL="514350" indent="-514350">
              <a:buAutoNum type="alphaUcPeriod"/>
            </a:pPr>
            <a:r>
              <a:rPr lang="en-US" sz="3600" dirty="0">
                <a:ea typeface="MS PGothic" charset="0"/>
              </a:rPr>
              <a:t>0</a:t>
            </a:r>
          </a:p>
          <a:p>
            <a:pPr marL="514350" indent="-514350">
              <a:buAutoNum type="alphaUcPeriod"/>
            </a:pPr>
            <a:r>
              <a:rPr lang="en-US" sz="3600" dirty="0">
                <a:ea typeface="MS PGothic" charset="0"/>
              </a:rPr>
              <a:t>1</a:t>
            </a:r>
          </a:p>
          <a:p>
            <a:pPr marL="514350" indent="-514350">
              <a:buAutoNum type="alphaUcPeriod"/>
            </a:pPr>
            <a:r>
              <a:rPr lang="en-US" sz="3600" dirty="0">
                <a:ea typeface="MS PGothic" charset="0"/>
              </a:rPr>
              <a:t>n</a:t>
            </a:r>
          </a:p>
        </p:txBody>
      </p:sp>
    </p:spTree>
    <p:extLst>
      <p:ext uri="{BB962C8B-B14F-4D97-AF65-F5344CB8AC3E}">
        <p14:creationId xmlns:p14="http://schemas.microsoft.com/office/powerpoint/2010/main" val="3371408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2438401" y="152399"/>
            <a:ext cx="7407275" cy="835205"/>
          </a:xfrm>
        </p:spPr>
        <p:txBody>
          <a:bodyPr>
            <a:noAutofit/>
          </a:bodyPr>
          <a:lstStyle/>
          <a:p>
            <a:pPr eaLnBrk="1" hangingPunct="1"/>
            <a:r>
              <a:rPr lang="en-US" dirty="0">
                <a:latin typeface="+mn-lt"/>
                <a:ea typeface="MS PGothic" charset="0"/>
              </a:rPr>
              <a:t>The Bounded-Buffer Problem</a:t>
            </a:r>
          </a:p>
        </p:txBody>
      </p:sp>
      <p:sp>
        <p:nvSpPr>
          <p:cNvPr id="34820" name="Rectangle 5"/>
          <p:cNvSpPr>
            <a:spLocks noChangeArrowheads="1"/>
          </p:cNvSpPr>
          <p:nvPr/>
        </p:nvSpPr>
        <p:spPr bwMode="auto">
          <a:xfrm>
            <a:off x="4016375" y="3246439"/>
            <a:ext cx="1841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26" tIns="45714" rIns="91426" bIns="45714">
            <a:spAutoFit/>
          </a:bodyPr>
          <a:lstStyle/>
          <a:p>
            <a:endParaRPr kumimoji="1" lang="en-US">
              <a:latin typeface="Helvetica" charset="0"/>
            </a:endParaRPr>
          </a:p>
        </p:txBody>
      </p:sp>
      <p:pic>
        <p:nvPicPr>
          <p:cNvPr id="5" name="Picture 4"/>
          <p:cNvPicPr>
            <a:picLocks noChangeAspect="1"/>
          </p:cNvPicPr>
          <p:nvPr/>
        </p:nvPicPr>
        <p:blipFill>
          <a:blip r:embed="rId3"/>
          <a:stretch>
            <a:fillRect/>
          </a:stretch>
        </p:blipFill>
        <p:spPr>
          <a:xfrm>
            <a:off x="542925" y="2186962"/>
            <a:ext cx="7315200" cy="4671038"/>
          </a:xfrm>
          <a:prstGeom prst="rect">
            <a:avLst/>
          </a:prstGeom>
        </p:spPr>
      </p:pic>
      <p:sp>
        <p:nvSpPr>
          <p:cNvPr id="6" name="Rectangle 3"/>
          <p:cNvSpPr txBox="1">
            <a:spLocks noChangeArrowheads="1"/>
          </p:cNvSpPr>
          <p:nvPr/>
        </p:nvSpPr>
        <p:spPr>
          <a:xfrm>
            <a:off x="0" y="872801"/>
            <a:ext cx="12192000" cy="119935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3600" dirty="0">
                <a:solidFill>
                  <a:srgbClr val="FF0000"/>
                </a:solidFill>
                <a:ea typeface="MS PGothic" charset="0"/>
              </a:rPr>
              <a:t>Exercise 2.3 </a:t>
            </a:r>
            <a:r>
              <a:rPr lang="en-US" sz="3600" dirty="0">
                <a:solidFill>
                  <a:srgbClr val="FF0000"/>
                </a:solidFill>
              </a:rPr>
              <a:t>(</a:t>
            </a:r>
            <a:r>
              <a:rPr lang="en-US" sz="3600" dirty="0" err="1">
                <a:solidFill>
                  <a:srgbClr val="FF0000"/>
                </a:solidFill>
              </a:rPr>
              <a:t>Plickers</a:t>
            </a:r>
            <a:r>
              <a:rPr lang="en-US" sz="3600" dirty="0">
                <a:solidFill>
                  <a:srgbClr val="FF0000"/>
                </a:solidFill>
              </a:rPr>
              <a:t>)</a:t>
            </a:r>
            <a:r>
              <a:rPr lang="en-US" sz="3600" dirty="0">
                <a:solidFill>
                  <a:srgbClr val="FF0000"/>
                </a:solidFill>
                <a:ea typeface="MS PGothic" charset="0"/>
              </a:rPr>
              <a:t>: </a:t>
            </a:r>
          </a:p>
          <a:p>
            <a:pPr marL="0" indent="0" algn="ctr">
              <a:buNone/>
            </a:pPr>
            <a:r>
              <a:rPr lang="en-US" sz="3600" dirty="0"/>
              <a:t>What is the initial value of </a:t>
            </a:r>
            <a:r>
              <a:rPr lang="en-US" sz="3600" b="1" dirty="0"/>
              <a:t>empty (empty _bucket)</a:t>
            </a:r>
            <a:r>
              <a:rPr lang="en-US" sz="3600" dirty="0"/>
              <a:t>? </a:t>
            </a:r>
            <a:endParaRPr lang="en-US" sz="3600" dirty="0">
              <a:ea typeface="MS PGothic" charset="0"/>
            </a:endParaRPr>
          </a:p>
        </p:txBody>
      </p:sp>
      <p:sp>
        <p:nvSpPr>
          <p:cNvPr id="3" name="Slide Number Placeholder 2"/>
          <p:cNvSpPr>
            <a:spLocks noGrp="1"/>
          </p:cNvSpPr>
          <p:nvPr>
            <p:ph type="sldNum" sz="quarter" idx="4"/>
          </p:nvPr>
        </p:nvSpPr>
        <p:spPr/>
        <p:txBody>
          <a:bodyPr/>
          <a:lstStyle/>
          <a:p>
            <a:fld id="{8353CCE1-ED68-4673-B2B8-9A8ACC32B759}" type="slidenum">
              <a:rPr lang="en-US" smtClean="0"/>
              <a:pPr/>
              <a:t>19</a:t>
            </a:fld>
            <a:endParaRPr lang="en-US" dirty="0"/>
          </a:p>
        </p:txBody>
      </p:sp>
      <p:sp>
        <p:nvSpPr>
          <p:cNvPr id="34819" name="Rectangle 3"/>
          <p:cNvSpPr>
            <a:spLocks noGrp="1" noChangeArrowheads="1"/>
          </p:cNvSpPr>
          <p:nvPr>
            <p:ph idx="1"/>
          </p:nvPr>
        </p:nvSpPr>
        <p:spPr>
          <a:xfrm>
            <a:off x="7936768" y="2343295"/>
            <a:ext cx="3817815" cy="3962399"/>
          </a:xfrm>
        </p:spPr>
        <p:txBody>
          <a:bodyPr>
            <a:normAutofit/>
          </a:bodyPr>
          <a:lstStyle/>
          <a:p>
            <a:pPr marL="514350" indent="-514350">
              <a:buAutoNum type="alphaUcPeriod"/>
            </a:pPr>
            <a:r>
              <a:rPr lang="en-US" sz="3600" dirty="0">
                <a:ea typeface="MS PGothic" charset="0"/>
              </a:rPr>
              <a:t>-1</a:t>
            </a:r>
          </a:p>
          <a:p>
            <a:pPr marL="514350" indent="-514350">
              <a:buAutoNum type="alphaUcPeriod"/>
            </a:pPr>
            <a:r>
              <a:rPr lang="en-US" sz="3600" dirty="0">
                <a:ea typeface="MS PGothic" charset="0"/>
              </a:rPr>
              <a:t>0</a:t>
            </a:r>
          </a:p>
          <a:p>
            <a:pPr marL="514350" indent="-514350">
              <a:buAutoNum type="alphaUcPeriod"/>
            </a:pPr>
            <a:r>
              <a:rPr lang="en-US" sz="3600" dirty="0">
                <a:ea typeface="MS PGothic" charset="0"/>
              </a:rPr>
              <a:t>1</a:t>
            </a:r>
          </a:p>
          <a:p>
            <a:pPr marL="514350" indent="-514350">
              <a:buAutoNum type="alphaUcPeriod"/>
            </a:pPr>
            <a:r>
              <a:rPr lang="en-US" sz="3600" dirty="0">
                <a:ea typeface="MS PGothic" charset="0"/>
              </a:rPr>
              <a:t>n</a:t>
            </a:r>
          </a:p>
        </p:txBody>
      </p:sp>
    </p:spTree>
    <p:extLst>
      <p:ext uri="{BB962C8B-B14F-4D97-AF65-F5344CB8AC3E}">
        <p14:creationId xmlns:p14="http://schemas.microsoft.com/office/powerpoint/2010/main" val="2328749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itle 1"/>
          <p:cNvSpPr>
            <a:spLocks noGrp="1"/>
          </p:cNvSpPr>
          <p:nvPr>
            <p:ph type="title"/>
          </p:nvPr>
        </p:nvSpPr>
        <p:spPr>
          <a:xfrm>
            <a:off x="1981200" y="381001"/>
            <a:ext cx="8229600" cy="576263"/>
          </a:xfrm>
        </p:spPr>
        <p:txBody>
          <a:bodyPr>
            <a:normAutofit fontScale="90000"/>
          </a:bodyPr>
          <a:lstStyle/>
          <a:p>
            <a:r>
              <a:rPr lang="en-US" dirty="0">
                <a:latin typeface="Courier New"/>
                <a:ea typeface="MS PGothic" charset="0"/>
                <a:cs typeface="Courier New"/>
              </a:rPr>
              <a:t>acquire()</a:t>
            </a:r>
          </a:p>
        </p:txBody>
      </p:sp>
      <p:sp>
        <p:nvSpPr>
          <p:cNvPr id="26629" name="Content Placeholder 2"/>
          <p:cNvSpPr>
            <a:spLocks noGrp="1"/>
          </p:cNvSpPr>
          <p:nvPr>
            <p:ph idx="1"/>
          </p:nvPr>
        </p:nvSpPr>
        <p:spPr>
          <a:xfrm>
            <a:off x="1828800" y="1169988"/>
            <a:ext cx="8610600" cy="5459412"/>
          </a:xfrm>
        </p:spPr>
        <p:txBody>
          <a:bodyPr>
            <a:normAutofit/>
          </a:bodyPr>
          <a:lstStyle/>
          <a:p>
            <a:pPr marL="0" indent="0">
              <a:buNone/>
            </a:pPr>
            <a:r>
              <a:rPr lang="en-US" sz="2800" b="1" dirty="0">
                <a:latin typeface="Courier New" charset="0"/>
                <a:ea typeface="MS PGothic" charset="0"/>
                <a:cs typeface="Courier New" charset="0"/>
              </a:rPr>
              <a:t>   </a:t>
            </a:r>
            <a:r>
              <a:rPr lang="en-US" sz="2800" dirty="0">
                <a:latin typeface="Courier New" charset="0"/>
                <a:ea typeface="MS PGothic" charset="0"/>
                <a:cs typeface="Courier New" charset="0"/>
              </a:rPr>
              <a:t>acquire() {</a:t>
            </a:r>
            <a:br>
              <a:rPr lang="en-US" sz="2800" dirty="0">
                <a:latin typeface="Courier New" charset="0"/>
                <a:ea typeface="MS PGothic" charset="0"/>
                <a:cs typeface="Courier New" charset="0"/>
              </a:rPr>
            </a:br>
            <a:r>
              <a:rPr lang="en-US" sz="2800" dirty="0">
                <a:latin typeface="Courier New" charset="0"/>
                <a:ea typeface="MS PGothic" charset="0"/>
                <a:cs typeface="Courier New" charset="0"/>
              </a:rPr>
              <a:t>       while (</a:t>
            </a:r>
            <a:r>
              <a:rPr lang="en-US" sz="2800" dirty="0">
                <a:solidFill>
                  <a:srgbClr val="FF0000"/>
                </a:solidFill>
                <a:latin typeface="Courier New" charset="0"/>
                <a:ea typeface="MS PGothic" charset="0"/>
                <a:cs typeface="Courier New" charset="0"/>
              </a:rPr>
              <a:t>!available</a:t>
            </a:r>
            <a:r>
              <a:rPr lang="en-US" sz="2800" dirty="0">
                <a:latin typeface="Courier New" charset="0"/>
                <a:ea typeface="MS PGothic" charset="0"/>
                <a:cs typeface="Courier New" charset="0"/>
              </a:rPr>
              <a:t>) </a:t>
            </a:r>
          </a:p>
          <a:p>
            <a:pPr marL="0" indent="0">
              <a:buNone/>
            </a:pPr>
            <a:r>
              <a:rPr lang="en-US" sz="2800" dirty="0">
                <a:latin typeface="Courier New" charset="0"/>
                <a:ea typeface="MS PGothic" charset="0"/>
                <a:cs typeface="Courier New" charset="0"/>
              </a:rPr>
              <a:t>          ; /* busy wait */ </a:t>
            </a:r>
          </a:p>
          <a:p>
            <a:pPr marL="0" indent="0">
              <a:buNone/>
            </a:pPr>
            <a:r>
              <a:rPr lang="en-US" sz="2800" dirty="0">
                <a:latin typeface="Courier New" charset="0"/>
                <a:ea typeface="MS PGothic" charset="0"/>
                <a:cs typeface="Courier New" charset="0"/>
              </a:rPr>
              <a:t>       available = </a:t>
            </a:r>
            <a:r>
              <a:rPr lang="en-US" sz="2800" dirty="0">
                <a:solidFill>
                  <a:srgbClr val="FF0000"/>
                </a:solidFill>
                <a:latin typeface="Courier New" charset="0"/>
                <a:ea typeface="MS PGothic" charset="0"/>
                <a:cs typeface="Courier New" charset="0"/>
              </a:rPr>
              <a:t>false</a:t>
            </a:r>
            <a:r>
              <a:rPr lang="en-US" sz="2800" dirty="0">
                <a:latin typeface="Courier New" charset="0"/>
                <a:ea typeface="MS PGothic" charset="0"/>
                <a:cs typeface="Courier New" charset="0"/>
              </a:rPr>
              <a:t>;</a:t>
            </a:r>
          </a:p>
          <a:p>
            <a:pPr marL="0" indent="0">
              <a:buNone/>
            </a:pPr>
            <a:r>
              <a:rPr lang="en-US" sz="2800" dirty="0">
                <a:latin typeface="Courier New" charset="0"/>
                <a:ea typeface="MS PGothic" charset="0"/>
                <a:cs typeface="Courier New" charset="0"/>
              </a:rPr>
              <a:t>   } </a:t>
            </a:r>
          </a:p>
          <a:p>
            <a:pPr marL="0" indent="0">
              <a:buNone/>
            </a:pPr>
            <a:r>
              <a:rPr lang="en-US" sz="2200" dirty="0">
                <a:latin typeface="Courier New" charset="0"/>
                <a:ea typeface="MS PGothic" charset="0"/>
                <a:cs typeface="Courier New" charset="0"/>
              </a:rPr>
              <a:t>   </a:t>
            </a:r>
            <a:endParaRPr lang="en-US" sz="2400" dirty="0">
              <a:latin typeface="Courier New" charset="0"/>
              <a:ea typeface="MS PGothic" charset="0"/>
              <a:cs typeface="Courier New" charset="0"/>
            </a:endParaRPr>
          </a:p>
          <a:p>
            <a:pPr marL="0" indent="0">
              <a:buNone/>
            </a:pPr>
            <a:endParaRPr lang="en-US" sz="2400" dirty="0">
              <a:latin typeface="Helvetica" charset="0"/>
              <a:ea typeface="MS PGothic" charset="0"/>
            </a:endParaRPr>
          </a:p>
        </p:txBody>
      </p:sp>
      <p:grpSp>
        <p:nvGrpSpPr>
          <p:cNvPr id="6" name="Group 5"/>
          <p:cNvGrpSpPr/>
          <p:nvPr/>
        </p:nvGrpSpPr>
        <p:grpSpPr>
          <a:xfrm>
            <a:off x="6477000" y="3733800"/>
            <a:ext cx="2286000" cy="609600"/>
            <a:chOff x="5782597" y="3505200"/>
            <a:chExt cx="2400300" cy="609600"/>
          </a:xfrm>
        </p:grpSpPr>
        <p:sp>
          <p:nvSpPr>
            <p:cNvPr id="7" name="Rectangle 3"/>
            <p:cNvSpPr txBox="1">
              <a:spLocks noChangeArrowheads="1"/>
            </p:cNvSpPr>
            <p:nvPr/>
          </p:nvSpPr>
          <p:spPr>
            <a:xfrm>
              <a:off x="5860025" y="3505200"/>
              <a:ext cx="2162851" cy="533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2800" dirty="0">
                  <a:solidFill>
                    <a:srgbClr val="FF0000"/>
                  </a:solidFill>
                  <a:ea typeface="MS PGothic" charset="0"/>
                </a:rPr>
                <a:t>Locked it!</a:t>
              </a:r>
            </a:p>
          </p:txBody>
        </p:sp>
        <p:sp>
          <p:nvSpPr>
            <p:cNvPr id="8" name="Rounded Rectangular Callout 7"/>
            <p:cNvSpPr/>
            <p:nvPr/>
          </p:nvSpPr>
          <p:spPr>
            <a:xfrm>
              <a:off x="5782597" y="3505200"/>
              <a:ext cx="2400300" cy="609600"/>
            </a:xfrm>
            <a:prstGeom prst="wedgeRoundRectCallout">
              <a:avLst>
                <a:gd name="adj1" fmla="val -32980"/>
                <a:gd name="adj2" fmla="val -136822"/>
                <a:gd name="adj3" fmla="val 16667"/>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7924800" y="1371600"/>
            <a:ext cx="2057400" cy="685800"/>
            <a:chOff x="6934200" y="3276600"/>
            <a:chExt cx="2057400" cy="685800"/>
          </a:xfrm>
        </p:grpSpPr>
        <p:sp>
          <p:nvSpPr>
            <p:cNvPr id="10" name="Rectangle 3"/>
            <p:cNvSpPr txBox="1">
              <a:spLocks noChangeArrowheads="1"/>
            </p:cNvSpPr>
            <p:nvPr/>
          </p:nvSpPr>
          <p:spPr>
            <a:xfrm>
              <a:off x="7086600" y="3352800"/>
              <a:ext cx="1905000" cy="533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2800" dirty="0">
                  <a:solidFill>
                    <a:srgbClr val="FF0000"/>
                  </a:solidFill>
                  <a:ea typeface="MS PGothic" charset="0"/>
                </a:rPr>
                <a:t>It is locked!</a:t>
              </a:r>
            </a:p>
          </p:txBody>
        </p:sp>
        <p:sp>
          <p:nvSpPr>
            <p:cNvPr id="11" name="Rounded Rectangular Callout 10"/>
            <p:cNvSpPr/>
            <p:nvPr/>
          </p:nvSpPr>
          <p:spPr>
            <a:xfrm>
              <a:off x="6934200" y="3276600"/>
              <a:ext cx="2057400" cy="685800"/>
            </a:xfrm>
            <a:prstGeom prst="wedgeRoundRectCallout">
              <a:avLst>
                <a:gd name="adj1" fmla="val -84120"/>
                <a:gd name="adj2" fmla="val 26963"/>
                <a:gd name="adj3" fmla="val 16667"/>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p:cNvSpPr>
            <a:spLocks noGrp="1"/>
          </p:cNvSpPr>
          <p:nvPr>
            <p:ph type="sldNum" sz="quarter" idx="4"/>
          </p:nvPr>
        </p:nvSpPr>
        <p:spPr/>
        <p:txBody>
          <a:bodyPr/>
          <a:lstStyle/>
          <a:p>
            <a:fld id="{8353CCE1-ED68-4673-B2B8-9A8ACC32B759}" type="slidenum">
              <a:rPr lang="en-US" smtClean="0"/>
              <a:pPr/>
              <a:t>2</a:t>
            </a:fld>
            <a:endParaRPr lang="en-US" dirty="0"/>
          </a:p>
        </p:txBody>
      </p:sp>
      <p:sp>
        <p:nvSpPr>
          <p:cNvPr id="12" name="Rectangle 11"/>
          <p:cNvSpPr/>
          <p:nvPr/>
        </p:nvSpPr>
        <p:spPr>
          <a:xfrm>
            <a:off x="3886200" y="2133600"/>
            <a:ext cx="533400" cy="533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226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par>
                                <p:cTn id="22" presetID="1" presetClass="exit" presetSubtype="0" fill="hold" grpId="1" nodeType="withEffect">
                                  <p:stCondLst>
                                    <p:cond delay="0"/>
                                  </p:stCondLst>
                                  <p:childTnLst>
                                    <p:set>
                                      <p:cBhvr>
                                        <p:cTn id="23"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635250" y="176213"/>
            <a:ext cx="7575550" cy="1119187"/>
          </a:xfrm>
        </p:spPr>
        <p:txBody>
          <a:bodyPr>
            <a:normAutofit/>
          </a:bodyPr>
          <a:lstStyle/>
          <a:p>
            <a:r>
              <a:rPr lang="en-US" dirty="0">
                <a:ea typeface="MS PGothic" charset="0"/>
              </a:rPr>
              <a:t>The Producer Process</a:t>
            </a:r>
            <a:endParaRPr lang="en-US" dirty="0">
              <a:latin typeface="Arial" charset="0"/>
              <a:ea typeface="MS PGothic" charset="0"/>
            </a:endParaRPr>
          </a:p>
        </p:txBody>
      </p:sp>
      <p:sp>
        <p:nvSpPr>
          <p:cNvPr id="35843" name="Rectangle 3"/>
          <p:cNvSpPr>
            <a:spLocks noGrp="1" noChangeArrowheads="1"/>
          </p:cNvSpPr>
          <p:nvPr>
            <p:ph idx="1"/>
          </p:nvPr>
        </p:nvSpPr>
        <p:spPr>
          <a:xfrm>
            <a:off x="1828800" y="1279525"/>
            <a:ext cx="8534400" cy="5121275"/>
          </a:xfrm>
        </p:spPr>
        <p:txBody>
          <a:bodyPr>
            <a:normAutofit fontScale="92500"/>
          </a:bodyPr>
          <a:lstStyle/>
          <a:p>
            <a:pPr>
              <a:buFont typeface="Monotype Sorts" charset="0"/>
              <a:buNone/>
            </a:pPr>
            <a:r>
              <a:rPr lang="en-US" sz="1400" b="1" dirty="0">
                <a:latin typeface="Courier New" charset="0"/>
                <a:ea typeface="MS PGothic" charset="0"/>
                <a:cs typeface="Courier New" charset="0"/>
              </a:rPr>
              <a:t>       </a:t>
            </a:r>
            <a:r>
              <a:rPr lang="en-US" sz="2400" dirty="0">
                <a:latin typeface="Courier New" charset="0"/>
                <a:ea typeface="MS PGothic" charset="0"/>
                <a:cs typeface="Courier New" charset="0"/>
              </a:rPr>
              <a:t>do { </a:t>
            </a:r>
          </a:p>
          <a:p>
            <a:pPr>
              <a:buFont typeface="Monotype Sorts" charset="0"/>
              <a:buNone/>
            </a:pPr>
            <a:r>
              <a:rPr lang="en-US" sz="2400" dirty="0">
                <a:latin typeface="Courier New" charset="0"/>
                <a:ea typeface="MS PGothic" charset="0"/>
                <a:cs typeface="Courier New" charset="0"/>
              </a:rPr>
              <a:t>          ...</a:t>
            </a:r>
            <a:br>
              <a:rPr lang="en-US" sz="2400" dirty="0">
                <a:latin typeface="Courier New" charset="0"/>
                <a:ea typeface="MS PGothic" charset="0"/>
                <a:cs typeface="Courier New" charset="0"/>
              </a:rPr>
            </a:br>
            <a:r>
              <a:rPr lang="en-US" sz="2400" dirty="0">
                <a:latin typeface="Courier New" charset="0"/>
                <a:ea typeface="MS PGothic" charset="0"/>
                <a:cs typeface="Courier New" charset="0"/>
              </a:rPr>
              <a:t>        /* produce an item in </a:t>
            </a:r>
            <a:r>
              <a:rPr lang="en-US" sz="2400" dirty="0" err="1">
                <a:latin typeface="Courier New" charset="0"/>
                <a:ea typeface="MS PGothic" charset="0"/>
                <a:cs typeface="Courier New" charset="0"/>
              </a:rPr>
              <a:t>next_produced</a:t>
            </a:r>
            <a:r>
              <a:rPr lang="en-US" sz="2400" dirty="0">
                <a:latin typeface="Courier New" charset="0"/>
                <a:ea typeface="MS PGothic" charset="0"/>
                <a:cs typeface="Courier New" charset="0"/>
              </a:rPr>
              <a:t> */ </a:t>
            </a:r>
          </a:p>
          <a:p>
            <a:pPr>
              <a:buFont typeface="Monotype Sorts" charset="0"/>
              <a:buNone/>
            </a:pPr>
            <a:r>
              <a:rPr lang="en-US" sz="2400" dirty="0">
                <a:latin typeface="Courier New" charset="0"/>
                <a:ea typeface="MS PGothic" charset="0"/>
                <a:cs typeface="Courier New" charset="0"/>
              </a:rPr>
              <a:t>          ... </a:t>
            </a:r>
          </a:p>
          <a:p>
            <a:pPr>
              <a:buFont typeface="Monotype Sorts" charset="0"/>
              <a:buNone/>
            </a:pPr>
            <a:r>
              <a:rPr lang="en-US" sz="2400" dirty="0">
                <a:latin typeface="Courier New" charset="0"/>
                <a:ea typeface="MS PGothic" charset="0"/>
                <a:cs typeface="Courier New" charset="0"/>
              </a:rPr>
              <a:t>        wait(empty); </a:t>
            </a:r>
          </a:p>
          <a:p>
            <a:pPr>
              <a:buFont typeface="Monotype Sorts" charset="0"/>
              <a:buNone/>
            </a:pPr>
            <a:r>
              <a:rPr lang="en-US" sz="2400" dirty="0">
                <a:latin typeface="Courier New" charset="0"/>
                <a:ea typeface="MS PGothic" charset="0"/>
                <a:cs typeface="Courier New" charset="0"/>
              </a:rPr>
              <a:t>        wait(</a:t>
            </a:r>
            <a:r>
              <a:rPr lang="en-US" sz="2400" dirty="0" err="1">
                <a:latin typeface="Courier New" charset="0"/>
                <a:ea typeface="MS PGothic" charset="0"/>
                <a:cs typeface="Courier New" charset="0"/>
              </a:rPr>
              <a:t>mutex</a:t>
            </a:r>
            <a:r>
              <a:rPr lang="en-US" sz="2400" dirty="0">
                <a:latin typeface="Courier New" charset="0"/>
                <a:ea typeface="MS PGothic" charset="0"/>
                <a:cs typeface="Courier New" charset="0"/>
              </a:rPr>
              <a:t>); </a:t>
            </a:r>
          </a:p>
          <a:p>
            <a:pPr>
              <a:buFont typeface="Monotype Sorts" charset="0"/>
              <a:buNone/>
            </a:pPr>
            <a:r>
              <a:rPr lang="en-US" sz="2400" dirty="0">
                <a:latin typeface="Courier New" charset="0"/>
                <a:ea typeface="MS PGothic" charset="0"/>
                <a:cs typeface="Courier New" charset="0"/>
              </a:rPr>
              <a:t>           ...</a:t>
            </a:r>
            <a:br>
              <a:rPr lang="en-US" sz="2400" dirty="0">
                <a:latin typeface="Courier New" charset="0"/>
                <a:ea typeface="MS PGothic" charset="0"/>
                <a:cs typeface="Courier New" charset="0"/>
              </a:rPr>
            </a:br>
            <a:r>
              <a:rPr lang="en-US" sz="2400" dirty="0">
                <a:latin typeface="Courier New" charset="0"/>
                <a:ea typeface="MS PGothic" charset="0"/>
                <a:cs typeface="Courier New" charset="0"/>
              </a:rPr>
              <a:t>        /* add next produced to the buffer */ </a:t>
            </a:r>
          </a:p>
          <a:p>
            <a:pPr>
              <a:buFont typeface="Monotype Sorts" charset="0"/>
              <a:buNone/>
            </a:pPr>
            <a:r>
              <a:rPr lang="en-US" sz="2400" dirty="0">
                <a:latin typeface="Courier New" charset="0"/>
                <a:ea typeface="MS PGothic" charset="0"/>
                <a:cs typeface="Courier New" charset="0"/>
              </a:rPr>
              <a:t>           ... </a:t>
            </a:r>
          </a:p>
          <a:p>
            <a:pPr>
              <a:buFont typeface="Monotype Sorts" charset="0"/>
              <a:buNone/>
            </a:pPr>
            <a:r>
              <a:rPr lang="en-US" sz="2400" dirty="0">
                <a:latin typeface="Courier New" charset="0"/>
                <a:ea typeface="MS PGothic" charset="0"/>
                <a:cs typeface="Courier New" charset="0"/>
              </a:rPr>
              <a:t>        signal(</a:t>
            </a:r>
            <a:r>
              <a:rPr lang="en-US" sz="2400" dirty="0" err="1">
                <a:latin typeface="Courier New" charset="0"/>
                <a:ea typeface="MS PGothic" charset="0"/>
                <a:cs typeface="Courier New" charset="0"/>
              </a:rPr>
              <a:t>mutex</a:t>
            </a:r>
            <a:r>
              <a:rPr lang="en-US" sz="2400" dirty="0">
                <a:latin typeface="Courier New" charset="0"/>
                <a:ea typeface="MS PGothic" charset="0"/>
                <a:cs typeface="Courier New" charset="0"/>
              </a:rPr>
              <a:t>); </a:t>
            </a:r>
          </a:p>
          <a:p>
            <a:pPr>
              <a:buFont typeface="Monotype Sorts" charset="0"/>
              <a:buNone/>
            </a:pPr>
            <a:r>
              <a:rPr lang="en-US" sz="2400" dirty="0">
                <a:latin typeface="Courier New" charset="0"/>
                <a:ea typeface="MS PGothic" charset="0"/>
                <a:cs typeface="Courier New" charset="0"/>
              </a:rPr>
              <a:t>        signal(full); </a:t>
            </a:r>
          </a:p>
          <a:p>
            <a:pPr>
              <a:buFont typeface="Monotype Sorts" charset="0"/>
              <a:buNone/>
            </a:pPr>
            <a:r>
              <a:rPr lang="en-US" sz="2400" dirty="0">
                <a:latin typeface="Courier New" charset="0"/>
                <a:ea typeface="MS PGothic" charset="0"/>
                <a:cs typeface="Courier New" charset="0"/>
              </a:rPr>
              <a:t>     } while (true);</a:t>
            </a:r>
            <a:br>
              <a:rPr lang="en-US" sz="2400" dirty="0">
                <a:latin typeface="Courier New" charset="0"/>
                <a:ea typeface="MS PGothic" charset="0"/>
                <a:cs typeface="Courier New" charset="0"/>
              </a:rPr>
            </a:br>
            <a:endParaRPr lang="en-US" sz="2400" dirty="0">
              <a:latin typeface="Courier New" charset="0"/>
              <a:ea typeface="MS PGothic" charset="0"/>
              <a:cs typeface="Courier New" charset="0"/>
            </a:endParaRPr>
          </a:p>
        </p:txBody>
      </p:sp>
      <p:sp>
        <p:nvSpPr>
          <p:cNvPr id="2" name="Slide Number Placeholder 1"/>
          <p:cNvSpPr>
            <a:spLocks noGrp="1"/>
          </p:cNvSpPr>
          <p:nvPr>
            <p:ph type="sldNum" sz="quarter" idx="4"/>
          </p:nvPr>
        </p:nvSpPr>
        <p:spPr/>
        <p:txBody>
          <a:bodyPr/>
          <a:lstStyle/>
          <a:p>
            <a:fld id="{8353CCE1-ED68-4673-B2B8-9A8ACC32B759}" type="slidenum">
              <a:rPr lang="en-US" smtClean="0"/>
              <a:pPr/>
              <a:t>20</a:t>
            </a:fld>
            <a:endParaRPr lang="en-US" dirty="0"/>
          </a:p>
        </p:txBody>
      </p:sp>
      <p:sp>
        <p:nvSpPr>
          <p:cNvPr id="5" name="Rectangle 4"/>
          <p:cNvSpPr/>
          <p:nvPr/>
        </p:nvSpPr>
        <p:spPr>
          <a:xfrm>
            <a:off x="3200400" y="3276600"/>
            <a:ext cx="21336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a:off x="3124200" y="4800600"/>
            <a:ext cx="25146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3200400" y="2819400"/>
            <a:ext cx="2362200" cy="533400"/>
          </a:xfrm>
          <a:prstGeom prst="rect">
            <a:avLst/>
          </a:prstGeom>
          <a:noFill/>
          <a:ln w="762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ctangle 9"/>
          <p:cNvSpPr/>
          <p:nvPr/>
        </p:nvSpPr>
        <p:spPr>
          <a:xfrm>
            <a:off x="3200400" y="5105400"/>
            <a:ext cx="2362200" cy="533400"/>
          </a:xfrm>
          <a:prstGeom prst="rect">
            <a:avLst/>
          </a:prstGeom>
          <a:noFill/>
          <a:ln w="762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3"/>
          <p:cNvSpPr txBox="1">
            <a:spLocks noChangeArrowheads="1"/>
          </p:cNvSpPr>
          <p:nvPr/>
        </p:nvSpPr>
        <p:spPr>
          <a:xfrm>
            <a:off x="4114800" y="1143000"/>
            <a:ext cx="7696200" cy="533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dirty="0">
                <a:solidFill>
                  <a:srgbClr val="FF0000"/>
                </a:solidFill>
                <a:ea typeface="MS PGothic" charset="0"/>
              </a:rPr>
              <a:t>Exercise 3: </a:t>
            </a:r>
            <a:r>
              <a:rPr lang="en-US" sz="2800" dirty="0">
                <a:ea typeface="MS PGothic" charset="0"/>
              </a:rPr>
              <a:t>Where to place the </a:t>
            </a:r>
            <a:r>
              <a:rPr lang="en-US" sz="2800" dirty="0" err="1">
                <a:ea typeface="MS PGothic" charset="0"/>
              </a:rPr>
              <a:t>mutex</a:t>
            </a:r>
            <a:r>
              <a:rPr lang="en-US" sz="2800" dirty="0">
                <a:ea typeface="MS PGothic" charset="0"/>
              </a:rPr>
              <a:t> semaphore?</a:t>
            </a:r>
          </a:p>
        </p:txBody>
      </p:sp>
    </p:spTree>
    <p:extLst>
      <p:ext uri="{BB962C8B-B14F-4D97-AF65-F5344CB8AC3E}">
        <p14:creationId xmlns:p14="http://schemas.microsoft.com/office/powerpoint/2010/main" val="296378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1" presetClass="exit"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par>
                                <p:cTn id="26" presetID="1" presetClass="exit" presetSubtype="0" fill="hold" grpId="1" nodeType="withEffect">
                                  <p:stCondLst>
                                    <p:cond delay="0"/>
                                  </p:stCondLst>
                                  <p:childTnLst>
                                    <p:set>
                                      <p:cBhvr>
                                        <p:cTn id="27" dur="1" fill="hold">
                                          <p:stCondLst>
                                            <p:cond delay="0"/>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53" presetClass="exit" presetSubtype="32" fill="hold" grpId="0" nodeType="clickEffect">
                                  <p:stCondLst>
                                    <p:cond delay="0"/>
                                  </p:stCondLst>
                                  <p:childTnLst>
                                    <p:anim calcmode="lin" valueType="num">
                                      <p:cBhvr>
                                        <p:cTn id="31" dur="500"/>
                                        <p:tgtEl>
                                          <p:spTgt spid="5"/>
                                        </p:tgtEl>
                                        <p:attrNameLst>
                                          <p:attrName>ppt_w</p:attrName>
                                        </p:attrNameLst>
                                      </p:cBhvr>
                                      <p:tavLst>
                                        <p:tav tm="0">
                                          <p:val>
                                            <p:strVal val="ppt_w"/>
                                          </p:val>
                                        </p:tav>
                                        <p:tav tm="100000">
                                          <p:val>
                                            <p:fltVal val="0"/>
                                          </p:val>
                                        </p:tav>
                                      </p:tavLst>
                                    </p:anim>
                                    <p:anim calcmode="lin" valueType="num">
                                      <p:cBhvr>
                                        <p:cTn id="32" dur="500"/>
                                        <p:tgtEl>
                                          <p:spTgt spid="5"/>
                                        </p:tgtEl>
                                        <p:attrNameLst>
                                          <p:attrName>ppt_h</p:attrName>
                                        </p:attrNameLst>
                                      </p:cBhvr>
                                      <p:tavLst>
                                        <p:tav tm="0">
                                          <p:val>
                                            <p:strVal val="ppt_h"/>
                                          </p:val>
                                        </p:tav>
                                        <p:tav tm="100000">
                                          <p:val>
                                            <p:fltVal val="0"/>
                                          </p:val>
                                        </p:tav>
                                      </p:tavLst>
                                    </p:anim>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par>
                                <p:cTn id="35" presetID="53" presetClass="exit" presetSubtype="32" fill="hold" grpId="0" nodeType="withEffect">
                                  <p:stCondLst>
                                    <p:cond delay="0"/>
                                  </p:stCondLst>
                                  <p:childTnLst>
                                    <p:anim calcmode="lin" valueType="num">
                                      <p:cBhvr>
                                        <p:cTn id="36" dur="500"/>
                                        <p:tgtEl>
                                          <p:spTgt spid="7"/>
                                        </p:tgtEl>
                                        <p:attrNameLst>
                                          <p:attrName>ppt_w</p:attrName>
                                        </p:attrNameLst>
                                      </p:cBhvr>
                                      <p:tavLst>
                                        <p:tav tm="0">
                                          <p:val>
                                            <p:strVal val="ppt_w"/>
                                          </p:val>
                                        </p:tav>
                                        <p:tav tm="100000">
                                          <p:val>
                                            <p:fltVal val="0"/>
                                          </p:val>
                                        </p:tav>
                                      </p:tavLst>
                                    </p:anim>
                                    <p:anim calcmode="lin" valueType="num">
                                      <p:cBhvr>
                                        <p:cTn id="37" dur="500"/>
                                        <p:tgtEl>
                                          <p:spTgt spid="7"/>
                                        </p:tgtEl>
                                        <p:attrNameLst>
                                          <p:attrName>ppt_h</p:attrName>
                                        </p:attrNameLst>
                                      </p:cBhvr>
                                      <p:tavLst>
                                        <p:tav tm="0">
                                          <p:val>
                                            <p:strVal val="ppt_h"/>
                                          </p:val>
                                        </p:tav>
                                        <p:tav tm="100000">
                                          <p:val>
                                            <p:fltVal val="0"/>
                                          </p:val>
                                        </p:tav>
                                      </p:tavLst>
                                    </p:anim>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8" grpId="1" animBg="1"/>
      <p:bldP spid="10" grpId="0" animBg="1"/>
      <p:bldP spid="10" grpId="1" animBg="1"/>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295400" y="185741"/>
            <a:ext cx="9829799" cy="576262"/>
          </a:xfrm>
        </p:spPr>
        <p:txBody>
          <a:bodyPr>
            <a:noAutofit/>
          </a:bodyPr>
          <a:lstStyle/>
          <a:p>
            <a:r>
              <a:rPr lang="en-US" sz="3600" dirty="0">
                <a:solidFill>
                  <a:srgbClr val="FF0000"/>
                </a:solidFill>
                <a:ea typeface="MS PGothic" charset="0"/>
              </a:rPr>
              <a:t>Exercise 4: </a:t>
            </a:r>
            <a:r>
              <a:rPr lang="en-US" sz="3600" dirty="0">
                <a:ea typeface="MS PGothic" charset="0"/>
              </a:rPr>
              <a:t>Can you design a consumer process?</a:t>
            </a:r>
          </a:p>
        </p:txBody>
      </p:sp>
      <p:sp>
        <p:nvSpPr>
          <p:cNvPr id="31747" name="Rectangle 3"/>
          <p:cNvSpPr>
            <a:spLocks noGrp="1" noChangeArrowheads="1"/>
          </p:cNvSpPr>
          <p:nvPr>
            <p:ph idx="1"/>
          </p:nvPr>
        </p:nvSpPr>
        <p:spPr>
          <a:xfrm>
            <a:off x="1905000" y="990602"/>
            <a:ext cx="8610600" cy="5791199"/>
          </a:xfrm>
        </p:spPr>
        <p:txBody>
          <a:bodyPr>
            <a:normAutofit/>
          </a:bodyPr>
          <a:lstStyle/>
          <a:p>
            <a:pPr marL="0" indent="0">
              <a:buNone/>
              <a:defRPr/>
            </a:pPr>
            <a:r>
              <a:rPr lang="en-US" sz="2000" dirty="0">
                <a:latin typeface="Courier New"/>
                <a:ea typeface="ＭＳ Ｐゴシック" pitchFamily="-84" charset="-128"/>
                <a:cs typeface="Courier New"/>
              </a:rPr>
              <a:t> </a:t>
            </a:r>
            <a:r>
              <a:rPr lang="en-US" sz="2200" dirty="0">
                <a:latin typeface="Courier New"/>
                <a:ea typeface="ＭＳ Ｐゴシック" pitchFamily="-84" charset="-128"/>
                <a:cs typeface="Courier New"/>
              </a:rPr>
              <a:t>   Do { </a:t>
            </a:r>
          </a:p>
          <a:p>
            <a:pPr marL="0" indent="0">
              <a:buNone/>
              <a:defRPr/>
            </a:pPr>
            <a:r>
              <a:rPr lang="en-US" sz="2200" dirty="0">
                <a:latin typeface="Courier New"/>
                <a:ea typeface="ＭＳ Ｐゴシック" pitchFamily="-84" charset="-128"/>
                <a:cs typeface="Courier New"/>
              </a:rPr>
              <a:t>        wait(full);</a:t>
            </a:r>
          </a:p>
          <a:p>
            <a:pPr marL="0" indent="0">
              <a:buNone/>
              <a:defRPr/>
            </a:pPr>
            <a:r>
              <a:rPr lang="en-US" sz="2200" dirty="0">
                <a:latin typeface="Courier New"/>
                <a:ea typeface="ＭＳ Ｐゴシック" pitchFamily="-84" charset="-128"/>
                <a:cs typeface="Courier New"/>
              </a:rPr>
              <a:t>        wait(</a:t>
            </a:r>
            <a:r>
              <a:rPr lang="en-US" sz="2200" dirty="0" err="1">
                <a:latin typeface="Courier New"/>
                <a:ea typeface="ＭＳ Ｐゴシック" pitchFamily="-84" charset="-128"/>
                <a:cs typeface="Courier New"/>
              </a:rPr>
              <a:t>mutex</a:t>
            </a:r>
            <a:r>
              <a:rPr lang="en-US" sz="2200" dirty="0">
                <a:latin typeface="Courier New"/>
                <a:ea typeface="ＭＳ Ｐゴシック" pitchFamily="-84" charset="-128"/>
                <a:cs typeface="Courier New"/>
              </a:rPr>
              <a:t>); </a:t>
            </a:r>
          </a:p>
          <a:p>
            <a:pPr marL="0" indent="0">
              <a:buNone/>
              <a:defRPr/>
            </a:pPr>
            <a:r>
              <a:rPr lang="en-US" sz="2200" dirty="0">
                <a:latin typeface="Courier New"/>
                <a:ea typeface="ＭＳ Ｐゴシック" pitchFamily="-84" charset="-128"/>
                <a:cs typeface="Courier New"/>
              </a:rPr>
              <a:t>           ...</a:t>
            </a:r>
            <a:br>
              <a:rPr lang="en-US" sz="2200" dirty="0">
                <a:latin typeface="Courier New"/>
                <a:ea typeface="ＭＳ Ｐゴシック" pitchFamily="-84" charset="-128"/>
                <a:cs typeface="Courier New"/>
              </a:rPr>
            </a:br>
            <a:r>
              <a:rPr lang="en-US" sz="2200" dirty="0">
                <a:latin typeface="Courier New"/>
                <a:ea typeface="ＭＳ Ｐゴシック" pitchFamily="-84" charset="-128"/>
                <a:cs typeface="Courier New"/>
              </a:rPr>
              <a:t>        /* remove an item from buffer to       </a:t>
            </a:r>
          </a:p>
          <a:p>
            <a:pPr marL="0" indent="0">
              <a:buNone/>
              <a:defRPr/>
            </a:pPr>
            <a:r>
              <a:rPr lang="en-US" sz="2200" dirty="0">
                <a:latin typeface="Courier New"/>
                <a:ea typeface="ＭＳ Ｐゴシック" pitchFamily="-84" charset="-128"/>
                <a:cs typeface="Courier New"/>
              </a:rPr>
              <a:t>           </a:t>
            </a:r>
            <a:r>
              <a:rPr lang="en-US" sz="2200" dirty="0" err="1">
                <a:latin typeface="Courier New"/>
                <a:ea typeface="ＭＳ Ｐゴシック" pitchFamily="-84" charset="-128"/>
                <a:cs typeface="Courier New"/>
              </a:rPr>
              <a:t>next_consumed</a:t>
            </a:r>
            <a:r>
              <a:rPr lang="en-US" sz="2200" dirty="0">
                <a:latin typeface="Courier New"/>
                <a:ea typeface="ＭＳ Ｐゴシック" pitchFamily="-84" charset="-128"/>
                <a:cs typeface="Courier New"/>
              </a:rPr>
              <a:t> */ </a:t>
            </a:r>
          </a:p>
          <a:p>
            <a:pPr marL="0" indent="0">
              <a:buNone/>
              <a:defRPr/>
            </a:pPr>
            <a:r>
              <a:rPr lang="en-US" sz="2200" dirty="0">
                <a:latin typeface="Courier New"/>
                <a:ea typeface="ＭＳ Ｐゴシック" pitchFamily="-84" charset="-128"/>
                <a:cs typeface="Courier New"/>
              </a:rPr>
              <a:t>           ... </a:t>
            </a:r>
          </a:p>
          <a:p>
            <a:pPr marL="0" indent="0">
              <a:buNone/>
              <a:defRPr/>
            </a:pPr>
            <a:r>
              <a:rPr lang="en-US" sz="2200" dirty="0">
                <a:latin typeface="Courier New"/>
                <a:ea typeface="ＭＳ Ｐゴシック" pitchFamily="-84" charset="-128"/>
                <a:cs typeface="Courier New"/>
              </a:rPr>
              <a:t>        signal(</a:t>
            </a:r>
            <a:r>
              <a:rPr lang="en-US" sz="2200" dirty="0" err="1">
                <a:latin typeface="Courier New"/>
                <a:ea typeface="ＭＳ Ｐゴシック" pitchFamily="-84" charset="-128"/>
                <a:cs typeface="Courier New"/>
              </a:rPr>
              <a:t>mutex</a:t>
            </a:r>
            <a:r>
              <a:rPr lang="en-US" sz="2200" dirty="0">
                <a:latin typeface="Courier New"/>
                <a:ea typeface="ＭＳ Ｐゴシック" pitchFamily="-84" charset="-128"/>
                <a:cs typeface="Courier New"/>
              </a:rPr>
              <a:t>); </a:t>
            </a:r>
          </a:p>
          <a:p>
            <a:pPr marL="0" indent="0">
              <a:buNone/>
              <a:defRPr/>
            </a:pPr>
            <a:r>
              <a:rPr lang="en-US" sz="2200" dirty="0">
                <a:latin typeface="Courier New"/>
                <a:ea typeface="ＭＳ Ｐゴシック" pitchFamily="-84" charset="-128"/>
                <a:cs typeface="Courier New"/>
              </a:rPr>
              <a:t>        signal(empty); </a:t>
            </a:r>
          </a:p>
          <a:p>
            <a:pPr marL="0" indent="0">
              <a:buNone/>
              <a:defRPr/>
            </a:pPr>
            <a:r>
              <a:rPr lang="en-US" sz="2200" dirty="0">
                <a:latin typeface="Courier New"/>
                <a:ea typeface="ＭＳ Ｐゴシック" pitchFamily="-84" charset="-128"/>
                <a:cs typeface="Courier New"/>
              </a:rPr>
              <a:t>           ...</a:t>
            </a:r>
            <a:br>
              <a:rPr lang="en-US" sz="2200" dirty="0">
                <a:latin typeface="Courier New"/>
                <a:ea typeface="ＭＳ Ｐゴシック" pitchFamily="-84" charset="-128"/>
                <a:cs typeface="Courier New"/>
              </a:rPr>
            </a:br>
            <a:r>
              <a:rPr lang="en-US" sz="2200" dirty="0">
                <a:latin typeface="Courier New"/>
                <a:ea typeface="ＭＳ Ｐゴシック" pitchFamily="-84" charset="-128"/>
                <a:cs typeface="Courier New"/>
              </a:rPr>
              <a:t>        /* consume the item in next consumed */ </a:t>
            </a:r>
          </a:p>
          <a:p>
            <a:pPr marL="0" indent="0">
              <a:buNone/>
              <a:defRPr/>
            </a:pPr>
            <a:r>
              <a:rPr lang="en-US" sz="2200" dirty="0">
                <a:latin typeface="Courier New"/>
                <a:ea typeface="ＭＳ Ｐゴシック" pitchFamily="-84" charset="-128"/>
                <a:cs typeface="Courier New"/>
              </a:rPr>
              <a:t>           ...</a:t>
            </a:r>
            <a:br>
              <a:rPr lang="en-US" sz="2200" dirty="0">
                <a:latin typeface="Courier New"/>
                <a:ea typeface="ＭＳ Ｐゴシック" pitchFamily="-84" charset="-128"/>
                <a:cs typeface="Courier New"/>
              </a:rPr>
            </a:br>
            <a:r>
              <a:rPr lang="en-US" sz="2200" dirty="0">
                <a:latin typeface="Courier New"/>
                <a:ea typeface="ＭＳ Ｐゴシック" pitchFamily="-84" charset="-128"/>
                <a:cs typeface="Courier New"/>
              </a:rPr>
              <a:t>     } while (true); </a:t>
            </a:r>
          </a:p>
          <a:p>
            <a:pPr marL="342866" indent="-342866">
              <a:buNone/>
              <a:defRPr/>
            </a:pPr>
            <a:endParaRPr lang="en-US" sz="1600" dirty="0">
              <a:ea typeface="ＭＳ Ｐゴシック" charset="0"/>
              <a:cs typeface="ＭＳ Ｐゴシック" charset="0"/>
            </a:endParaRPr>
          </a:p>
        </p:txBody>
      </p:sp>
      <p:sp>
        <p:nvSpPr>
          <p:cNvPr id="2" name="Slide Number Placeholder 1"/>
          <p:cNvSpPr>
            <a:spLocks noGrp="1"/>
          </p:cNvSpPr>
          <p:nvPr>
            <p:ph type="sldNum" sz="quarter" idx="4"/>
          </p:nvPr>
        </p:nvSpPr>
        <p:spPr/>
        <p:txBody>
          <a:bodyPr/>
          <a:lstStyle/>
          <a:p>
            <a:fld id="{8353CCE1-ED68-4673-B2B8-9A8ACC32B759}" type="slidenum">
              <a:rPr lang="en-US" smtClean="0"/>
              <a:pPr/>
              <a:t>21</a:t>
            </a:fld>
            <a:endParaRPr lang="en-US" dirty="0"/>
          </a:p>
        </p:txBody>
      </p:sp>
      <p:sp>
        <p:nvSpPr>
          <p:cNvPr id="6" name="Rectangle 5"/>
          <p:cNvSpPr/>
          <p:nvPr/>
        </p:nvSpPr>
        <p:spPr>
          <a:xfrm>
            <a:off x="3124200" y="1447800"/>
            <a:ext cx="2286000" cy="8382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a:off x="3124200" y="3886200"/>
            <a:ext cx="2667000" cy="8382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3105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6"/>
                                        </p:tgtEl>
                                        <p:attrNameLst>
                                          <p:attrName>ppt_w</p:attrName>
                                        </p:attrNameLst>
                                      </p:cBhvr>
                                      <p:tavLst>
                                        <p:tav tm="0">
                                          <p:val>
                                            <p:strVal val="ppt_w"/>
                                          </p:val>
                                        </p:tav>
                                        <p:tav tm="100000">
                                          <p:val>
                                            <p:fltVal val="0"/>
                                          </p:val>
                                        </p:tav>
                                      </p:tavLst>
                                    </p:anim>
                                    <p:anim calcmode="lin" valueType="num">
                                      <p:cBhvr>
                                        <p:cTn id="7" dur="500"/>
                                        <p:tgtEl>
                                          <p:spTgt spid="6"/>
                                        </p:tgtEl>
                                        <p:attrNameLst>
                                          <p:attrName>ppt_h</p:attrName>
                                        </p:attrNameLst>
                                      </p:cBhvr>
                                      <p:tavLst>
                                        <p:tav tm="0">
                                          <p:val>
                                            <p:strVal val="ppt_h"/>
                                          </p:val>
                                        </p:tav>
                                        <p:tav tm="100000">
                                          <p:val>
                                            <p:fltVal val="0"/>
                                          </p:val>
                                        </p:tav>
                                      </p:tavLst>
                                    </p:anim>
                                    <p:animEffect transition="out" filter="fad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0" nodeType="clickEffect">
                                  <p:stCondLst>
                                    <p:cond delay="0"/>
                                  </p:stCondLst>
                                  <p:childTnLst>
                                    <p:anim calcmode="lin" valueType="num">
                                      <p:cBhvr>
                                        <p:cTn id="13" dur="500"/>
                                        <p:tgtEl>
                                          <p:spTgt spid="7"/>
                                        </p:tgtEl>
                                        <p:attrNameLst>
                                          <p:attrName>ppt_w</p:attrName>
                                        </p:attrNameLst>
                                      </p:cBhvr>
                                      <p:tavLst>
                                        <p:tav tm="0">
                                          <p:val>
                                            <p:strVal val="ppt_w"/>
                                          </p:val>
                                        </p:tav>
                                        <p:tav tm="100000">
                                          <p:val>
                                            <p:fltVal val="0"/>
                                          </p:val>
                                        </p:tav>
                                      </p:tavLst>
                                    </p:anim>
                                    <p:anim calcmode="lin" valueType="num">
                                      <p:cBhvr>
                                        <p:cTn id="14" dur="500"/>
                                        <p:tgtEl>
                                          <p:spTgt spid="7"/>
                                        </p:tgtEl>
                                        <p:attrNameLst>
                                          <p:attrName>ppt_h</p:attrName>
                                        </p:attrNameLst>
                                      </p:cBhvr>
                                      <p:tavLst>
                                        <p:tav tm="0">
                                          <p:val>
                                            <p:strVal val="ppt_h"/>
                                          </p:val>
                                        </p:tav>
                                        <p:tav tm="100000">
                                          <p:val>
                                            <p:fltVal val="0"/>
                                          </p:val>
                                        </p:tav>
                                      </p:tavLst>
                                    </p:anim>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rgbClr val="000000"/>
                </a:solidFill>
              </a:rPr>
              <a:t>Summary</a:t>
            </a:r>
          </a:p>
        </p:txBody>
      </p:sp>
      <p:sp>
        <p:nvSpPr>
          <p:cNvPr id="9" name="Content Placeholder 8"/>
          <p:cNvSpPr>
            <a:spLocks noGrp="1"/>
          </p:cNvSpPr>
          <p:nvPr>
            <p:ph sz="half" idx="14"/>
          </p:nvPr>
        </p:nvSpPr>
        <p:spPr>
          <a:xfrm>
            <a:off x="2209800" y="1676400"/>
            <a:ext cx="7494494" cy="4343400"/>
          </a:xfrm>
        </p:spPr>
        <p:txBody>
          <a:bodyPr>
            <a:normAutofit/>
          </a:bodyPr>
          <a:lstStyle/>
          <a:p>
            <a:r>
              <a:rPr lang="en-US" sz="2800" dirty="0">
                <a:ea typeface="MS PGothic" charset="0"/>
              </a:rPr>
              <a:t>Semaphore</a:t>
            </a:r>
          </a:p>
          <a:p>
            <a:r>
              <a:rPr lang="en-US" sz="2800" dirty="0">
                <a:ea typeface="MS PGothic" charset="0"/>
              </a:rPr>
              <a:t> </a:t>
            </a:r>
          </a:p>
          <a:p>
            <a:r>
              <a:rPr lang="en-US" sz="2800" dirty="0">
                <a:ea typeface="MS PGothic" charset="0"/>
              </a:rPr>
              <a:t>The Bounded-Buffer Problem</a:t>
            </a:r>
            <a:endParaRPr lang="en-US" altLang="ja-JP" sz="2800" dirty="0">
              <a:ea typeface="MS PGothic" charset="0"/>
            </a:endParaRPr>
          </a:p>
          <a:p>
            <a:endParaRPr lang="en-US" sz="2800" dirty="0"/>
          </a:p>
          <a:p>
            <a:r>
              <a:rPr lang="en-US" sz="2800" dirty="0">
                <a:ea typeface="MS PGothic" charset="0"/>
              </a:rPr>
              <a:t>Next Lecture: </a:t>
            </a:r>
          </a:p>
          <a:p>
            <a:pPr lvl="1"/>
            <a:r>
              <a:rPr lang="en-US" sz="2800" dirty="0">
                <a:ea typeface="MS PGothic" charset="0"/>
              </a:rPr>
              <a:t>The Readers-Writers Problem</a:t>
            </a:r>
          </a:p>
          <a:p>
            <a:pPr lvl="1"/>
            <a:r>
              <a:rPr lang="en-US" sz="2800" dirty="0">
                <a:ea typeface="MS PGothic" charset="0"/>
              </a:rPr>
              <a:t>The Dining-Philosophers Problem</a:t>
            </a:r>
          </a:p>
          <a:p>
            <a:pPr lvl="1"/>
            <a:r>
              <a:rPr lang="en-US" sz="2800" dirty="0">
                <a:ea typeface="MS PGothic" charset="0"/>
              </a:rPr>
              <a:t>Introduction to Monitors</a:t>
            </a:r>
            <a:endParaRPr lang="en-US" sz="2800" dirty="0"/>
          </a:p>
        </p:txBody>
      </p:sp>
      <p:sp>
        <p:nvSpPr>
          <p:cNvPr id="3" name="Slide Number Placeholder 2"/>
          <p:cNvSpPr>
            <a:spLocks noGrp="1"/>
          </p:cNvSpPr>
          <p:nvPr>
            <p:ph type="sldNum" sz="quarter" idx="12"/>
          </p:nvPr>
        </p:nvSpPr>
        <p:spPr/>
        <p:txBody>
          <a:bodyPr/>
          <a:lstStyle/>
          <a:p>
            <a:pPr>
              <a:defRPr/>
            </a:pPr>
            <a:fld id="{FDF6211F-5278-4B8E-96CF-461F9E543AC9}" type="slidenum">
              <a:rPr lang="en-US" smtClean="0"/>
              <a:pPr>
                <a:defRPr/>
              </a:pPr>
              <a:t>22</a:t>
            </a:fld>
            <a:endParaRPr lang="en-US" dirty="0"/>
          </a:p>
        </p:txBody>
      </p:sp>
    </p:spTree>
    <p:extLst>
      <p:ext uri="{BB962C8B-B14F-4D97-AF65-F5344CB8AC3E}">
        <p14:creationId xmlns:p14="http://schemas.microsoft.com/office/powerpoint/2010/main" val="1476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2644776" y="146050"/>
            <a:ext cx="7566025" cy="844550"/>
          </a:xfrm>
        </p:spPr>
        <p:txBody>
          <a:bodyPr>
            <a:noAutofit/>
          </a:bodyPr>
          <a:lstStyle/>
          <a:p>
            <a:pPr eaLnBrk="1" hangingPunct="1"/>
            <a:r>
              <a:rPr lang="en-US" dirty="0">
                <a:ea typeface="MS PGothic" charset="0"/>
              </a:rPr>
              <a:t>The Readers-Writers Problem</a:t>
            </a:r>
          </a:p>
        </p:txBody>
      </p:sp>
      <p:sp>
        <p:nvSpPr>
          <p:cNvPr id="37891" name="Rectangle 3"/>
          <p:cNvSpPr>
            <a:spLocks noGrp="1" noChangeArrowheads="1"/>
          </p:cNvSpPr>
          <p:nvPr>
            <p:ph idx="1"/>
          </p:nvPr>
        </p:nvSpPr>
        <p:spPr>
          <a:xfrm>
            <a:off x="1447800" y="1014463"/>
            <a:ext cx="9296400" cy="3613150"/>
          </a:xfrm>
        </p:spPr>
        <p:txBody>
          <a:bodyPr>
            <a:normAutofit/>
          </a:bodyPr>
          <a:lstStyle/>
          <a:p>
            <a:r>
              <a:rPr lang="en-US" sz="2400" dirty="0">
                <a:ea typeface="MS PGothic" charset="0"/>
              </a:rPr>
              <a:t>Concurrent processes</a:t>
            </a:r>
          </a:p>
          <a:p>
            <a:pPr lvl="1"/>
            <a:r>
              <a:rPr lang="en-US" sz="2400" dirty="0">
                <a:solidFill>
                  <a:srgbClr val="FF0000"/>
                </a:solidFill>
                <a:ea typeface="MS PGothic" charset="0"/>
              </a:rPr>
              <a:t>Readers</a:t>
            </a:r>
            <a:r>
              <a:rPr lang="en-US" sz="2400" dirty="0">
                <a:ea typeface="MS PGothic" charset="0"/>
              </a:rPr>
              <a:t> – only read data; do </a:t>
            </a:r>
            <a:r>
              <a:rPr lang="en-US" sz="2400" b="1" i="1" dirty="0">
                <a:ea typeface="MS PGothic" charset="0"/>
              </a:rPr>
              <a:t>not</a:t>
            </a:r>
            <a:r>
              <a:rPr lang="en-US" sz="2400" b="1" dirty="0">
                <a:ea typeface="MS PGothic" charset="0"/>
              </a:rPr>
              <a:t> </a:t>
            </a:r>
            <a:r>
              <a:rPr lang="en-US" sz="2400" dirty="0">
                <a:ea typeface="MS PGothic" charset="0"/>
              </a:rPr>
              <a:t>perform updates</a:t>
            </a:r>
          </a:p>
          <a:p>
            <a:pPr lvl="1"/>
            <a:r>
              <a:rPr lang="en-US" sz="2400" dirty="0">
                <a:solidFill>
                  <a:srgbClr val="FF0000"/>
                </a:solidFill>
                <a:ea typeface="MS PGothic" charset="0"/>
              </a:rPr>
              <a:t>Writers</a:t>
            </a:r>
            <a:r>
              <a:rPr lang="en-US" sz="2400" dirty="0">
                <a:ea typeface="MS PGothic" charset="0"/>
              </a:rPr>
              <a:t>   – both read and write</a:t>
            </a:r>
          </a:p>
          <a:p>
            <a:r>
              <a:rPr lang="en-US" sz="2400" dirty="0">
                <a:ea typeface="MS PGothic" charset="0"/>
              </a:rPr>
              <a:t>Problem: </a:t>
            </a:r>
          </a:p>
          <a:p>
            <a:pPr lvl="1"/>
            <a:r>
              <a:rPr lang="en-US" sz="2400" dirty="0">
                <a:ea typeface="MS PGothic" charset="0"/>
              </a:rPr>
              <a:t>Allow </a:t>
            </a:r>
            <a:r>
              <a:rPr lang="en-US" sz="2400" dirty="0">
                <a:solidFill>
                  <a:srgbClr val="FF0000"/>
                </a:solidFill>
                <a:ea typeface="MS PGothic" charset="0"/>
              </a:rPr>
              <a:t>multiple readers</a:t>
            </a:r>
            <a:r>
              <a:rPr lang="en-US" sz="2400" dirty="0">
                <a:ea typeface="MS PGothic" charset="0"/>
              </a:rPr>
              <a:t> to read at the same time</a:t>
            </a:r>
          </a:p>
          <a:p>
            <a:pPr lvl="1"/>
            <a:r>
              <a:rPr lang="en-US" sz="2400" dirty="0">
                <a:ea typeface="MS PGothic" charset="0"/>
              </a:rPr>
              <a:t>Only one </a:t>
            </a:r>
            <a:r>
              <a:rPr lang="en-US" sz="2400" dirty="0">
                <a:solidFill>
                  <a:srgbClr val="FF0000"/>
                </a:solidFill>
                <a:ea typeface="MS PGothic" charset="0"/>
              </a:rPr>
              <a:t>single writer</a:t>
            </a:r>
            <a:r>
              <a:rPr lang="en-US" sz="2400" dirty="0">
                <a:ea typeface="MS PGothic" charset="0"/>
              </a:rPr>
              <a:t> can access the shared data</a:t>
            </a:r>
          </a:p>
          <a:p>
            <a:pPr lvl="1"/>
            <a:endParaRPr lang="en-US" sz="2400" dirty="0">
              <a:ea typeface="MS PGothic" charset="0"/>
            </a:endParaRPr>
          </a:p>
          <a:p>
            <a:pPr marL="0" indent="0">
              <a:buNone/>
            </a:pPr>
            <a:r>
              <a:rPr lang="en-US" sz="2400" dirty="0">
                <a:solidFill>
                  <a:srgbClr val="FF0000"/>
                </a:solidFill>
                <a:ea typeface="MS PGothic" charset="0"/>
              </a:rPr>
              <a:t>Exercise 5:</a:t>
            </a:r>
            <a:r>
              <a:rPr lang="en-US" sz="2400" dirty="0">
                <a:ea typeface="MS PGothic" charset="0"/>
              </a:rPr>
              <a:t> What semaphores do we need? </a:t>
            </a:r>
          </a:p>
          <a:p>
            <a:pPr lvl="1"/>
            <a:endParaRPr lang="en-US" dirty="0">
              <a:latin typeface="Helvetica" charset="0"/>
              <a:ea typeface="MS PGothic" charset="0"/>
            </a:endParaRPr>
          </a:p>
        </p:txBody>
      </p:sp>
      <p:sp>
        <p:nvSpPr>
          <p:cNvPr id="2" name="Slide Number Placeholder 1"/>
          <p:cNvSpPr>
            <a:spLocks noGrp="1"/>
          </p:cNvSpPr>
          <p:nvPr>
            <p:ph type="sldNum" sz="quarter" idx="4"/>
          </p:nvPr>
        </p:nvSpPr>
        <p:spPr/>
        <p:txBody>
          <a:bodyPr/>
          <a:lstStyle/>
          <a:p>
            <a:fld id="{8353CCE1-ED68-4673-B2B8-9A8ACC32B759}" type="slidenum">
              <a:rPr lang="en-US" smtClean="0"/>
              <a:pPr/>
              <a:t>23</a:t>
            </a:fld>
            <a:endParaRPr lang="en-US" dirty="0"/>
          </a:p>
        </p:txBody>
      </p:sp>
      <p:pic>
        <p:nvPicPr>
          <p:cNvPr id="3" name="Picture 2"/>
          <p:cNvPicPr>
            <a:picLocks noChangeAspect="1"/>
          </p:cNvPicPr>
          <p:nvPr/>
        </p:nvPicPr>
        <p:blipFill>
          <a:blip r:embed="rId3"/>
          <a:stretch>
            <a:fillRect/>
          </a:stretch>
        </p:blipFill>
        <p:spPr>
          <a:xfrm>
            <a:off x="6934200" y="3733800"/>
            <a:ext cx="3505200" cy="3133648"/>
          </a:xfrm>
          <a:prstGeom prst="rect">
            <a:avLst/>
          </a:prstGeom>
        </p:spPr>
      </p:pic>
      <p:sp>
        <p:nvSpPr>
          <p:cNvPr id="4" name="Rectangle 3"/>
          <p:cNvSpPr/>
          <p:nvPr/>
        </p:nvSpPr>
        <p:spPr>
          <a:xfrm>
            <a:off x="2057400" y="4800600"/>
            <a:ext cx="4953000" cy="1200328"/>
          </a:xfrm>
          <a:prstGeom prst="rect">
            <a:avLst/>
          </a:prstGeom>
        </p:spPr>
        <p:txBody>
          <a:bodyPr wrap="square">
            <a:spAutoFit/>
          </a:bodyPr>
          <a:lstStyle/>
          <a:p>
            <a:r>
              <a:rPr lang="en-US" sz="2400" dirty="0">
                <a:latin typeface="+mn-lt"/>
                <a:ea typeface="MS PGothic" charset="0"/>
              </a:rPr>
              <a:t>Semaphore</a:t>
            </a:r>
            <a:r>
              <a:rPr lang="en-US" sz="2400" b="1" dirty="0">
                <a:solidFill>
                  <a:srgbClr val="000000"/>
                </a:solidFill>
                <a:latin typeface="+mn-lt"/>
                <a:ea typeface="MS PGothic" charset="0"/>
              </a:rPr>
              <a:t> </a:t>
            </a:r>
            <a:r>
              <a:rPr lang="en-US" sz="2400" dirty="0" err="1">
                <a:solidFill>
                  <a:srgbClr val="FF0000"/>
                </a:solidFill>
                <a:latin typeface="+mn-lt"/>
                <a:ea typeface="MS PGothic" charset="0"/>
              </a:rPr>
              <a:t>rw_mutex</a:t>
            </a:r>
            <a:r>
              <a:rPr lang="en-US" sz="2400" b="1" dirty="0">
                <a:solidFill>
                  <a:srgbClr val="000000"/>
                </a:solidFill>
                <a:latin typeface="+mn-lt"/>
                <a:ea typeface="MS PGothic" charset="0"/>
              </a:rPr>
              <a:t> </a:t>
            </a:r>
            <a:r>
              <a:rPr lang="en-US" sz="2400" dirty="0">
                <a:latin typeface="+mn-lt"/>
                <a:ea typeface="MS PGothic" charset="0"/>
              </a:rPr>
              <a:t>initialized to 1</a:t>
            </a:r>
          </a:p>
          <a:p>
            <a:r>
              <a:rPr lang="en-US" sz="2400" dirty="0">
                <a:latin typeface="+mn-lt"/>
                <a:ea typeface="MS PGothic" charset="0"/>
              </a:rPr>
              <a:t>Semaphore </a:t>
            </a:r>
            <a:r>
              <a:rPr lang="en-US" sz="2400" dirty="0" err="1">
                <a:solidFill>
                  <a:srgbClr val="FF0000"/>
                </a:solidFill>
                <a:latin typeface="+mn-lt"/>
                <a:ea typeface="MS PGothic" charset="0"/>
              </a:rPr>
              <a:t>mutex</a:t>
            </a:r>
            <a:r>
              <a:rPr lang="en-US" sz="2400" b="1" dirty="0">
                <a:solidFill>
                  <a:srgbClr val="000000"/>
                </a:solidFill>
                <a:latin typeface="+mn-lt"/>
                <a:ea typeface="MS PGothic" charset="0"/>
              </a:rPr>
              <a:t> </a:t>
            </a:r>
            <a:r>
              <a:rPr lang="en-US" sz="2400" dirty="0">
                <a:latin typeface="+mn-lt"/>
                <a:ea typeface="MS PGothic" charset="0"/>
              </a:rPr>
              <a:t>initialized to 1</a:t>
            </a:r>
          </a:p>
          <a:p>
            <a:r>
              <a:rPr lang="en-US" sz="2400" dirty="0">
                <a:latin typeface="+mn-lt"/>
                <a:ea typeface="MS PGothic" charset="0"/>
              </a:rPr>
              <a:t>Integer </a:t>
            </a:r>
            <a:r>
              <a:rPr lang="en-US" sz="2400" dirty="0" err="1">
                <a:solidFill>
                  <a:srgbClr val="FF0000"/>
                </a:solidFill>
                <a:latin typeface="+mn-lt"/>
                <a:ea typeface="MS PGothic" charset="0"/>
              </a:rPr>
              <a:t>read_count</a:t>
            </a:r>
            <a:r>
              <a:rPr lang="en-US" sz="2400" dirty="0">
                <a:latin typeface="+mn-lt"/>
                <a:ea typeface="MS PGothic" charset="0"/>
              </a:rPr>
              <a:t> initialized to 0</a:t>
            </a:r>
          </a:p>
        </p:txBody>
      </p:sp>
    </p:spTree>
    <p:extLst>
      <p:ext uri="{BB962C8B-B14F-4D97-AF65-F5344CB8AC3E}">
        <p14:creationId xmlns:p14="http://schemas.microsoft.com/office/powerpoint/2010/main" val="377678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066800" y="190500"/>
            <a:ext cx="10591800" cy="1257300"/>
          </a:xfrm>
        </p:spPr>
        <p:txBody>
          <a:bodyPr>
            <a:normAutofit fontScale="90000"/>
          </a:bodyPr>
          <a:lstStyle/>
          <a:p>
            <a:pPr eaLnBrk="1" hangingPunct="1"/>
            <a:r>
              <a:rPr lang="en-US" sz="4900" dirty="0">
                <a:ea typeface="MS PGothic" charset="0"/>
              </a:rPr>
              <a:t>The Writer Process</a:t>
            </a:r>
            <a:br>
              <a:rPr lang="en-US">
                <a:ea typeface="MS PGothic" charset="0"/>
              </a:rPr>
            </a:br>
            <a:r>
              <a:rPr lang="en-US" sz="3600">
                <a:solidFill>
                  <a:srgbClr val="FF0000"/>
                </a:solidFill>
                <a:ea typeface="MS PGothic" charset="0"/>
              </a:rPr>
              <a:t>Exercise 6: </a:t>
            </a:r>
            <a:r>
              <a:rPr lang="en-US" sz="3600" dirty="0">
                <a:ea typeface="MS PGothic" charset="0"/>
              </a:rPr>
              <a:t>Which semaphore should we use here?</a:t>
            </a:r>
          </a:p>
        </p:txBody>
      </p:sp>
      <p:sp>
        <p:nvSpPr>
          <p:cNvPr id="38915" name="Rectangle 3"/>
          <p:cNvSpPr>
            <a:spLocks noGrp="1" noChangeArrowheads="1"/>
          </p:cNvSpPr>
          <p:nvPr>
            <p:ph idx="1"/>
          </p:nvPr>
        </p:nvSpPr>
        <p:spPr>
          <a:xfrm>
            <a:off x="1905000" y="2057400"/>
            <a:ext cx="8458200" cy="4130676"/>
          </a:xfrm>
        </p:spPr>
        <p:txBody>
          <a:bodyPr>
            <a:normAutofit fontScale="77500" lnSpcReduction="20000"/>
          </a:bodyPr>
          <a:lstStyle/>
          <a:p>
            <a:pPr>
              <a:buFont typeface="Monotype Sorts" charset="0"/>
              <a:buNone/>
            </a:pPr>
            <a:r>
              <a:rPr lang="en-US" sz="1600" dirty="0">
                <a:solidFill>
                  <a:srgbClr val="0000FF"/>
                </a:solidFill>
                <a:latin typeface="Helvetica" charset="0"/>
                <a:ea typeface="MS PGothic" charset="0"/>
              </a:rPr>
              <a:t>        </a:t>
            </a:r>
          </a:p>
          <a:p>
            <a:pPr>
              <a:buFont typeface="Monotype Sorts" charset="0"/>
              <a:buNone/>
            </a:pPr>
            <a:r>
              <a:rPr lang="en-US" sz="1600" b="1" dirty="0">
                <a:latin typeface="Courier New" charset="0"/>
                <a:ea typeface="MS PGothic" charset="0"/>
                <a:cs typeface="Courier New" charset="0"/>
              </a:rPr>
              <a:t>       </a:t>
            </a:r>
            <a:r>
              <a:rPr lang="en-US" sz="3000" dirty="0">
                <a:latin typeface="Courier New" charset="0"/>
                <a:ea typeface="MS PGothic" charset="0"/>
                <a:cs typeface="Courier New" charset="0"/>
              </a:rPr>
              <a:t>do {</a:t>
            </a:r>
            <a:br>
              <a:rPr lang="en-US" sz="3000" dirty="0">
                <a:latin typeface="Courier New" charset="0"/>
                <a:ea typeface="MS PGothic" charset="0"/>
                <a:cs typeface="Courier New" charset="0"/>
              </a:rPr>
            </a:br>
            <a:r>
              <a:rPr lang="en-US" sz="3000" dirty="0">
                <a:latin typeface="Courier New" charset="0"/>
                <a:ea typeface="MS PGothic" charset="0"/>
                <a:cs typeface="Courier New" charset="0"/>
              </a:rPr>
              <a:t>        wait(</a:t>
            </a:r>
            <a:r>
              <a:rPr lang="en-US" sz="3000" dirty="0" err="1">
                <a:latin typeface="Courier New" charset="0"/>
                <a:ea typeface="MS PGothic" charset="0"/>
                <a:cs typeface="Courier New" charset="0"/>
              </a:rPr>
              <a:t>rw_mutex</a:t>
            </a:r>
            <a:r>
              <a:rPr lang="en-US" sz="3000" dirty="0">
                <a:latin typeface="Courier New" charset="0"/>
                <a:ea typeface="MS PGothic" charset="0"/>
                <a:cs typeface="Courier New" charset="0"/>
              </a:rPr>
              <a:t>); </a:t>
            </a:r>
          </a:p>
          <a:p>
            <a:pPr>
              <a:buFont typeface="Monotype Sorts" charset="0"/>
              <a:buNone/>
            </a:pPr>
            <a:r>
              <a:rPr lang="en-US" sz="3000" dirty="0">
                <a:latin typeface="Courier New" charset="0"/>
                <a:ea typeface="MS PGothic" charset="0"/>
                <a:cs typeface="Courier New" charset="0"/>
              </a:rPr>
              <a:t>               ...</a:t>
            </a:r>
            <a:br>
              <a:rPr lang="en-US" sz="3000" dirty="0">
                <a:latin typeface="Courier New" charset="0"/>
                <a:ea typeface="MS PGothic" charset="0"/>
                <a:cs typeface="Courier New" charset="0"/>
              </a:rPr>
            </a:br>
            <a:r>
              <a:rPr lang="en-US" sz="3000" dirty="0">
                <a:latin typeface="Courier New" charset="0"/>
                <a:ea typeface="MS PGothic" charset="0"/>
                <a:cs typeface="Courier New" charset="0"/>
              </a:rPr>
              <a:t>          /* writing is performed */ </a:t>
            </a:r>
          </a:p>
          <a:p>
            <a:pPr>
              <a:buFont typeface="Monotype Sorts" charset="0"/>
              <a:buNone/>
            </a:pPr>
            <a:r>
              <a:rPr lang="en-US" sz="3000" dirty="0">
                <a:latin typeface="Courier New" charset="0"/>
                <a:ea typeface="MS PGothic" charset="0"/>
                <a:cs typeface="Courier New" charset="0"/>
              </a:rPr>
              <a:t>               ... </a:t>
            </a:r>
          </a:p>
          <a:p>
            <a:pPr>
              <a:buFont typeface="Monotype Sorts" charset="0"/>
              <a:buNone/>
            </a:pPr>
            <a:r>
              <a:rPr lang="en-US" sz="3000" dirty="0">
                <a:latin typeface="Courier New" charset="0"/>
                <a:ea typeface="MS PGothic" charset="0"/>
                <a:cs typeface="Courier New" charset="0"/>
              </a:rPr>
              <a:t>          signal(</a:t>
            </a:r>
            <a:r>
              <a:rPr lang="en-US" sz="3000" dirty="0" err="1">
                <a:latin typeface="Courier New" charset="0"/>
                <a:ea typeface="MS PGothic" charset="0"/>
                <a:cs typeface="Courier New" charset="0"/>
              </a:rPr>
              <a:t>rw_mutex</a:t>
            </a:r>
            <a:r>
              <a:rPr lang="en-US" sz="3000" dirty="0">
                <a:latin typeface="Courier New" charset="0"/>
                <a:ea typeface="MS PGothic" charset="0"/>
                <a:cs typeface="Courier New" charset="0"/>
              </a:rPr>
              <a:t>); </a:t>
            </a:r>
          </a:p>
          <a:p>
            <a:pPr>
              <a:buFont typeface="Monotype Sorts" charset="0"/>
              <a:buNone/>
            </a:pPr>
            <a:r>
              <a:rPr lang="en-US" sz="3000" dirty="0">
                <a:latin typeface="Courier New" charset="0"/>
                <a:ea typeface="MS PGothic" charset="0"/>
                <a:cs typeface="Courier New" charset="0"/>
              </a:rPr>
              <a:t>     } while (true);</a:t>
            </a:r>
            <a:br>
              <a:rPr lang="en-US" sz="3000" dirty="0">
                <a:latin typeface="Courier New" charset="0"/>
                <a:ea typeface="MS PGothic" charset="0"/>
                <a:cs typeface="Courier New" charset="0"/>
              </a:rPr>
            </a:br>
            <a:endParaRPr lang="en-US" sz="3000" dirty="0">
              <a:latin typeface="Courier New" charset="0"/>
              <a:ea typeface="MS PGothic" charset="0"/>
              <a:cs typeface="Courier New" charset="0"/>
            </a:endParaRPr>
          </a:p>
          <a:p>
            <a:pPr>
              <a:buFont typeface="Monotype Sorts" charset="0"/>
              <a:buNone/>
            </a:pPr>
            <a:endParaRPr lang="en-US" dirty="0">
              <a:solidFill>
                <a:srgbClr val="0000FF"/>
              </a:solidFill>
              <a:latin typeface="Helvetica" charset="0"/>
              <a:ea typeface="MS PGothic" charset="0"/>
            </a:endParaRPr>
          </a:p>
          <a:p>
            <a:pPr>
              <a:buFont typeface="Monotype Sorts" charset="0"/>
              <a:buNone/>
            </a:pPr>
            <a:endParaRPr lang="en-US" dirty="0">
              <a:solidFill>
                <a:srgbClr val="0000FF"/>
              </a:solidFill>
              <a:latin typeface="Helvetica" charset="0"/>
              <a:ea typeface="MS PGothic" charset="0"/>
            </a:endParaRPr>
          </a:p>
          <a:p>
            <a:pPr>
              <a:buFont typeface="Monotype Sorts" charset="0"/>
              <a:buNone/>
            </a:pPr>
            <a:r>
              <a:rPr lang="en-US" dirty="0">
                <a:solidFill>
                  <a:srgbClr val="0000FF"/>
                </a:solidFill>
                <a:latin typeface="Helvetica" charset="0"/>
                <a:ea typeface="MS PGothic" charset="0"/>
              </a:rPr>
              <a:t>       </a:t>
            </a:r>
          </a:p>
        </p:txBody>
      </p:sp>
      <p:sp>
        <p:nvSpPr>
          <p:cNvPr id="2" name="Slide Number Placeholder 1"/>
          <p:cNvSpPr>
            <a:spLocks noGrp="1"/>
          </p:cNvSpPr>
          <p:nvPr>
            <p:ph type="sldNum" sz="quarter" idx="4"/>
          </p:nvPr>
        </p:nvSpPr>
        <p:spPr/>
        <p:txBody>
          <a:bodyPr/>
          <a:lstStyle/>
          <a:p>
            <a:fld id="{8353CCE1-ED68-4673-B2B8-9A8ACC32B759}" type="slidenum">
              <a:rPr lang="en-US" smtClean="0"/>
              <a:pPr/>
              <a:t>24</a:t>
            </a:fld>
            <a:endParaRPr lang="en-US" dirty="0"/>
          </a:p>
        </p:txBody>
      </p:sp>
      <p:sp>
        <p:nvSpPr>
          <p:cNvPr id="5" name="Rectangle 4"/>
          <p:cNvSpPr/>
          <p:nvPr/>
        </p:nvSpPr>
        <p:spPr>
          <a:xfrm>
            <a:off x="3657600" y="2514600"/>
            <a:ext cx="2514600" cy="4572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p:nvPr/>
        </p:nvSpPr>
        <p:spPr>
          <a:xfrm>
            <a:off x="3657600" y="3810000"/>
            <a:ext cx="2819400" cy="4572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p:cNvSpPr/>
          <p:nvPr/>
        </p:nvSpPr>
        <p:spPr>
          <a:xfrm>
            <a:off x="2362200" y="4953000"/>
            <a:ext cx="7696200" cy="52322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sz="2800" dirty="0">
                <a:ea typeface="MS PGothic" charset="0"/>
              </a:rPr>
              <a:t>   Only one </a:t>
            </a:r>
            <a:r>
              <a:rPr lang="en-US" sz="2800" dirty="0">
                <a:solidFill>
                  <a:srgbClr val="FF0000"/>
                </a:solidFill>
                <a:ea typeface="MS PGothic" charset="0"/>
              </a:rPr>
              <a:t>single writer</a:t>
            </a:r>
            <a:r>
              <a:rPr lang="en-US" sz="2800" dirty="0">
                <a:ea typeface="MS PGothic" charset="0"/>
              </a:rPr>
              <a:t> can access the shared data</a:t>
            </a:r>
            <a:endParaRPr lang="en-US" sz="2800" dirty="0"/>
          </a:p>
        </p:txBody>
      </p:sp>
      <p:sp>
        <p:nvSpPr>
          <p:cNvPr id="4" name="Rectangle 3"/>
          <p:cNvSpPr/>
          <p:nvPr/>
        </p:nvSpPr>
        <p:spPr>
          <a:xfrm>
            <a:off x="2667000" y="1447800"/>
            <a:ext cx="7239000" cy="584776"/>
          </a:xfrm>
          <a:prstGeom prst="rect">
            <a:avLst/>
          </a:prstGeom>
        </p:spPr>
        <p:txBody>
          <a:bodyPr wrap="square">
            <a:spAutoFit/>
          </a:bodyPr>
          <a:lstStyle/>
          <a:p>
            <a:r>
              <a:rPr lang="en-US" sz="3200" dirty="0">
                <a:solidFill>
                  <a:srgbClr val="FF0000"/>
                </a:solidFill>
                <a:latin typeface="+mn-lt"/>
                <a:ea typeface="MS PGothic" charset="0"/>
              </a:rPr>
              <a:t>Question: </a:t>
            </a:r>
            <a:r>
              <a:rPr lang="en-US" sz="3200" dirty="0">
                <a:latin typeface="+mn-lt"/>
                <a:ea typeface="MS PGothic" charset="0"/>
              </a:rPr>
              <a:t>Is it a semaphore or lock?</a:t>
            </a:r>
            <a:endParaRPr lang="en-US" sz="3200" dirty="0">
              <a:latin typeface="+mn-lt"/>
            </a:endParaRPr>
          </a:p>
        </p:txBody>
      </p:sp>
    </p:spTree>
    <p:extLst>
      <p:ext uri="{BB962C8B-B14F-4D97-AF65-F5344CB8AC3E}">
        <p14:creationId xmlns:p14="http://schemas.microsoft.com/office/powerpoint/2010/main" val="617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fltVal val="0"/>
                                          </p:val>
                                        </p:tav>
                                      </p:tavLst>
                                    </p:anim>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0" nodeType="clickEffect">
                                  <p:stCondLst>
                                    <p:cond delay="0"/>
                                  </p:stCondLst>
                                  <p:childTnLst>
                                    <p:anim calcmode="lin" valueType="num">
                                      <p:cBhvr>
                                        <p:cTn id="13" dur="500"/>
                                        <p:tgtEl>
                                          <p:spTgt spid="6"/>
                                        </p:tgtEl>
                                        <p:attrNameLst>
                                          <p:attrName>ppt_w</p:attrName>
                                        </p:attrNameLst>
                                      </p:cBhvr>
                                      <p:tavLst>
                                        <p:tav tm="0">
                                          <p:val>
                                            <p:strVal val="ppt_w"/>
                                          </p:val>
                                        </p:tav>
                                        <p:tav tm="100000">
                                          <p:val>
                                            <p:fltVal val="0"/>
                                          </p:val>
                                        </p:tav>
                                      </p:tavLst>
                                    </p:anim>
                                    <p:anim calcmode="lin" valueType="num">
                                      <p:cBhvr>
                                        <p:cTn id="14" dur="500"/>
                                        <p:tgtEl>
                                          <p:spTgt spid="6"/>
                                        </p:tgtEl>
                                        <p:attrNameLst>
                                          <p:attrName>ppt_h</p:attrName>
                                        </p:attrNameLst>
                                      </p:cBhvr>
                                      <p:tavLst>
                                        <p:tav tm="0">
                                          <p:val>
                                            <p:strVal val="ppt_h"/>
                                          </p:val>
                                        </p:tav>
                                        <p:tav tm="100000">
                                          <p:val>
                                            <p:fltVal val="0"/>
                                          </p:val>
                                        </p:tav>
                                      </p:tavLst>
                                    </p:anim>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143000" y="190500"/>
            <a:ext cx="9067801" cy="1257300"/>
          </a:xfrm>
        </p:spPr>
        <p:txBody>
          <a:bodyPr>
            <a:normAutofit fontScale="90000"/>
          </a:bodyPr>
          <a:lstStyle/>
          <a:p>
            <a:pPr eaLnBrk="1" hangingPunct="1"/>
            <a:r>
              <a:rPr lang="en-US" sz="4900" dirty="0">
                <a:ea typeface="MS PGothic" charset="0"/>
              </a:rPr>
              <a:t>The Reader Process</a:t>
            </a:r>
            <a:br>
              <a:rPr lang="en-US">
                <a:ea typeface="MS PGothic" charset="0"/>
              </a:rPr>
            </a:br>
            <a:r>
              <a:rPr lang="en-US" sz="3600">
                <a:solidFill>
                  <a:srgbClr val="FF0000"/>
                </a:solidFill>
                <a:ea typeface="MS PGothic" charset="0"/>
              </a:rPr>
              <a:t>Exercise 7: </a:t>
            </a:r>
            <a:r>
              <a:rPr lang="en-US" sz="3600" dirty="0">
                <a:ea typeface="MS PGothic" charset="0"/>
              </a:rPr>
              <a:t>Can you explain the following process?</a:t>
            </a:r>
          </a:p>
        </p:txBody>
      </p:sp>
      <p:sp>
        <p:nvSpPr>
          <p:cNvPr id="38915" name="Rectangle 3"/>
          <p:cNvSpPr>
            <a:spLocks noGrp="1" noChangeArrowheads="1"/>
          </p:cNvSpPr>
          <p:nvPr>
            <p:ph idx="1"/>
          </p:nvPr>
        </p:nvSpPr>
        <p:spPr>
          <a:xfrm>
            <a:off x="2209800" y="1295400"/>
            <a:ext cx="7543800" cy="4724400"/>
          </a:xfrm>
        </p:spPr>
        <p:txBody>
          <a:bodyPr>
            <a:normAutofit fontScale="25000" lnSpcReduction="20000"/>
          </a:bodyPr>
          <a:lstStyle/>
          <a:p>
            <a:pPr>
              <a:buFont typeface="Monotype Sorts" charset="0"/>
              <a:buNone/>
            </a:pPr>
            <a:r>
              <a:rPr lang="en-US" sz="1600" dirty="0">
                <a:solidFill>
                  <a:srgbClr val="0000FF"/>
                </a:solidFill>
                <a:latin typeface="Helvetica" charset="0"/>
                <a:ea typeface="MS PGothic" charset="0"/>
              </a:rPr>
              <a:t>   </a:t>
            </a:r>
            <a:r>
              <a:rPr lang="en-US" sz="3600" dirty="0">
                <a:solidFill>
                  <a:srgbClr val="0000FF"/>
                </a:solidFill>
                <a:latin typeface="Courier New"/>
                <a:ea typeface="MS PGothic" charset="0"/>
                <a:cs typeface="Courier New"/>
              </a:rPr>
              <a:t>     </a:t>
            </a:r>
          </a:p>
          <a:p>
            <a:pPr>
              <a:buFont typeface="Monotype Sorts" charset="0"/>
              <a:buNone/>
            </a:pPr>
            <a:r>
              <a:rPr lang="en-US" sz="3600" dirty="0">
                <a:latin typeface="Courier New"/>
                <a:ea typeface="MS PGothic" charset="0"/>
                <a:cs typeface="Courier New"/>
              </a:rPr>
              <a:t>       </a:t>
            </a:r>
            <a:r>
              <a:rPr lang="en-US" sz="8400" dirty="0">
                <a:latin typeface="Courier New"/>
                <a:ea typeface="MS PGothic" charset="0"/>
                <a:cs typeface="Courier New"/>
              </a:rPr>
              <a:t>do {</a:t>
            </a:r>
            <a:br>
              <a:rPr lang="en-US" sz="8400" dirty="0">
                <a:latin typeface="Courier New"/>
                <a:ea typeface="MS PGothic" charset="0"/>
                <a:cs typeface="Courier New"/>
              </a:rPr>
            </a:br>
            <a:r>
              <a:rPr lang="en-US" sz="8400" dirty="0">
                <a:latin typeface="Courier New"/>
                <a:ea typeface="MS PGothic" charset="0"/>
                <a:cs typeface="Courier New"/>
              </a:rPr>
              <a:t>       wait(</a:t>
            </a:r>
            <a:r>
              <a:rPr lang="en-US" sz="8400" dirty="0" err="1">
                <a:latin typeface="Courier New"/>
                <a:ea typeface="MS PGothic" charset="0"/>
                <a:cs typeface="Courier New"/>
              </a:rPr>
              <a:t>mutex</a:t>
            </a:r>
            <a:r>
              <a:rPr lang="en-US" sz="8400" dirty="0">
                <a:latin typeface="Courier New"/>
                <a:ea typeface="MS PGothic" charset="0"/>
                <a:cs typeface="Courier New"/>
              </a:rPr>
              <a:t>);</a:t>
            </a:r>
            <a:br>
              <a:rPr lang="en-US" sz="8400" dirty="0">
                <a:latin typeface="Courier New"/>
                <a:ea typeface="MS PGothic" charset="0"/>
                <a:cs typeface="Courier New"/>
              </a:rPr>
            </a:br>
            <a:r>
              <a:rPr lang="en-US" sz="8400" dirty="0">
                <a:latin typeface="Courier New"/>
                <a:ea typeface="MS PGothic" charset="0"/>
                <a:cs typeface="Courier New"/>
              </a:rPr>
              <a:t>       </a:t>
            </a:r>
            <a:r>
              <a:rPr lang="en-US" sz="8400" dirty="0" err="1">
                <a:latin typeface="Courier New"/>
                <a:ea typeface="MS PGothic" charset="0"/>
                <a:cs typeface="Courier New"/>
              </a:rPr>
              <a:t>read_count</a:t>
            </a:r>
            <a:r>
              <a:rPr lang="en-US" sz="8400" dirty="0">
                <a:latin typeface="Courier New"/>
                <a:ea typeface="MS PGothic" charset="0"/>
                <a:cs typeface="Courier New"/>
              </a:rPr>
              <a:t>++;</a:t>
            </a:r>
            <a:br>
              <a:rPr lang="en-US" sz="8400" dirty="0">
                <a:latin typeface="Courier New"/>
                <a:ea typeface="MS PGothic" charset="0"/>
                <a:cs typeface="Courier New"/>
              </a:rPr>
            </a:br>
            <a:r>
              <a:rPr lang="en-US" sz="8400" dirty="0">
                <a:latin typeface="Courier New"/>
                <a:ea typeface="MS PGothic" charset="0"/>
                <a:cs typeface="Courier New"/>
              </a:rPr>
              <a:t>       if (</a:t>
            </a:r>
            <a:r>
              <a:rPr lang="en-US" sz="8400" dirty="0" err="1">
                <a:latin typeface="Courier New"/>
                <a:ea typeface="MS PGothic" charset="0"/>
                <a:cs typeface="Courier New"/>
              </a:rPr>
              <a:t>read_count</a:t>
            </a:r>
            <a:r>
              <a:rPr lang="en-US" sz="8400" dirty="0">
                <a:latin typeface="Courier New"/>
                <a:ea typeface="MS PGothic" charset="0"/>
                <a:cs typeface="Courier New"/>
              </a:rPr>
              <a:t> == 1) </a:t>
            </a:r>
          </a:p>
          <a:p>
            <a:pPr>
              <a:buFont typeface="Monotype Sorts" charset="0"/>
              <a:buNone/>
            </a:pPr>
            <a:r>
              <a:rPr lang="en-US" sz="8400" dirty="0">
                <a:latin typeface="Courier New"/>
                <a:ea typeface="MS PGothic" charset="0"/>
                <a:cs typeface="Courier New"/>
              </a:rPr>
              <a:t>             wait(</a:t>
            </a:r>
            <a:r>
              <a:rPr lang="en-US" sz="8400" dirty="0" err="1">
                <a:latin typeface="Courier New"/>
                <a:ea typeface="MS PGothic" charset="0"/>
                <a:cs typeface="Courier New"/>
              </a:rPr>
              <a:t>rw_mutex</a:t>
            </a:r>
            <a:r>
              <a:rPr lang="en-US" sz="8400" dirty="0">
                <a:latin typeface="Courier New"/>
                <a:ea typeface="MS PGothic" charset="0"/>
                <a:cs typeface="Courier New"/>
              </a:rPr>
              <a:t>); </a:t>
            </a:r>
          </a:p>
          <a:p>
            <a:pPr>
              <a:buFont typeface="Monotype Sorts" charset="0"/>
              <a:buNone/>
            </a:pPr>
            <a:r>
              <a:rPr lang="en-US" sz="8400" dirty="0">
                <a:latin typeface="Courier New"/>
                <a:ea typeface="MS PGothic" charset="0"/>
                <a:cs typeface="Courier New"/>
              </a:rPr>
              <a:t>         signal(</a:t>
            </a:r>
            <a:r>
              <a:rPr lang="en-US" sz="8400" dirty="0" err="1">
                <a:latin typeface="Courier New"/>
                <a:ea typeface="MS PGothic" charset="0"/>
                <a:cs typeface="Courier New"/>
              </a:rPr>
              <a:t>mutex</a:t>
            </a:r>
            <a:r>
              <a:rPr lang="en-US" sz="8400" dirty="0">
                <a:latin typeface="Courier New"/>
                <a:ea typeface="MS PGothic" charset="0"/>
                <a:cs typeface="Courier New"/>
              </a:rPr>
              <a:t>); </a:t>
            </a:r>
          </a:p>
          <a:p>
            <a:pPr>
              <a:buFont typeface="Monotype Sorts" charset="0"/>
              <a:buNone/>
            </a:pPr>
            <a:r>
              <a:rPr lang="en-US" sz="8400" dirty="0">
                <a:latin typeface="Courier New"/>
                <a:ea typeface="MS PGothic" charset="0"/>
                <a:cs typeface="Courier New"/>
              </a:rPr>
              <a:t>           ...</a:t>
            </a:r>
            <a:br>
              <a:rPr lang="en-US" sz="8400" dirty="0">
                <a:latin typeface="Courier New"/>
                <a:ea typeface="MS PGothic" charset="0"/>
                <a:cs typeface="Courier New"/>
              </a:rPr>
            </a:br>
            <a:r>
              <a:rPr lang="en-US" sz="8400" dirty="0">
                <a:latin typeface="Courier New"/>
                <a:ea typeface="MS PGothic" charset="0"/>
                <a:cs typeface="Courier New"/>
              </a:rPr>
              <a:t>       /* reading is performed */ </a:t>
            </a:r>
          </a:p>
          <a:p>
            <a:pPr>
              <a:buFont typeface="Monotype Sorts" charset="0"/>
              <a:buNone/>
            </a:pPr>
            <a:r>
              <a:rPr lang="en-US" sz="8400" dirty="0">
                <a:latin typeface="Courier New"/>
                <a:ea typeface="MS PGothic" charset="0"/>
                <a:cs typeface="Courier New"/>
              </a:rPr>
              <a:t>           ... </a:t>
            </a:r>
          </a:p>
          <a:p>
            <a:pPr>
              <a:buFont typeface="Monotype Sorts" charset="0"/>
              <a:buNone/>
            </a:pPr>
            <a:r>
              <a:rPr lang="en-US" sz="8400" dirty="0">
                <a:latin typeface="Courier New"/>
                <a:ea typeface="MS PGothic" charset="0"/>
                <a:cs typeface="Courier New"/>
              </a:rPr>
              <a:t>         wait(</a:t>
            </a:r>
            <a:r>
              <a:rPr lang="en-US" sz="8400" dirty="0" err="1">
                <a:latin typeface="Courier New"/>
                <a:ea typeface="MS PGothic" charset="0"/>
                <a:cs typeface="Courier New"/>
              </a:rPr>
              <a:t>mutex</a:t>
            </a:r>
            <a:r>
              <a:rPr lang="en-US" sz="8400" dirty="0">
                <a:latin typeface="Courier New"/>
                <a:ea typeface="MS PGothic" charset="0"/>
                <a:cs typeface="Courier New"/>
              </a:rPr>
              <a:t>);</a:t>
            </a:r>
            <a:br>
              <a:rPr lang="en-US" sz="8400" dirty="0">
                <a:latin typeface="Courier New"/>
                <a:ea typeface="MS PGothic" charset="0"/>
                <a:cs typeface="Courier New"/>
              </a:rPr>
            </a:br>
            <a:r>
              <a:rPr lang="en-US" sz="8400" dirty="0">
                <a:latin typeface="Courier New"/>
                <a:ea typeface="MS PGothic" charset="0"/>
                <a:cs typeface="Courier New"/>
              </a:rPr>
              <a:t>       read count--;</a:t>
            </a:r>
            <a:br>
              <a:rPr lang="en-US" sz="8400" dirty="0">
                <a:latin typeface="Courier New"/>
                <a:ea typeface="MS PGothic" charset="0"/>
                <a:cs typeface="Courier New"/>
              </a:rPr>
            </a:br>
            <a:r>
              <a:rPr lang="en-US" sz="8400" dirty="0">
                <a:latin typeface="Courier New"/>
                <a:ea typeface="MS PGothic" charset="0"/>
                <a:cs typeface="Courier New"/>
              </a:rPr>
              <a:t>       if (</a:t>
            </a:r>
            <a:r>
              <a:rPr lang="en-US" sz="8400" dirty="0" err="1">
                <a:latin typeface="Courier New"/>
                <a:ea typeface="MS PGothic" charset="0"/>
                <a:cs typeface="Courier New"/>
              </a:rPr>
              <a:t>read_count</a:t>
            </a:r>
            <a:r>
              <a:rPr lang="en-US" sz="8400" dirty="0">
                <a:latin typeface="Courier New"/>
                <a:ea typeface="MS PGothic" charset="0"/>
                <a:cs typeface="Courier New"/>
              </a:rPr>
              <a:t> == 0) </a:t>
            </a:r>
          </a:p>
          <a:p>
            <a:pPr>
              <a:buFont typeface="Monotype Sorts" charset="0"/>
              <a:buNone/>
            </a:pPr>
            <a:r>
              <a:rPr lang="en-US" sz="8400" dirty="0">
                <a:latin typeface="Courier New"/>
                <a:ea typeface="MS PGothic" charset="0"/>
                <a:cs typeface="Courier New"/>
              </a:rPr>
              <a:t>             signal(</a:t>
            </a:r>
            <a:r>
              <a:rPr lang="en-US" sz="8400" dirty="0" err="1">
                <a:latin typeface="Courier New"/>
                <a:ea typeface="MS PGothic" charset="0"/>
                <a:cs typeface="Courier New"/>
              </a:rPr>
              <a:t>rw_mutex</a:t>
            </a:r>
            <a:r>
              <a:rPr lang="en-US" sz="8400" dirty="0">
                <a:latin typeface="Courier New"/>
                <a:ea typeface="MS PGothic" charset="0"/>
                <a:cs typeface="Courier New"/>
              </a:rPr>
              <a:t>); </a:t>
            </a:r>
          </a:p>
          <a:p>
            <a:pPr>
              <a:buFont typeface="Monotype Sorts" charset="0"/>
              <a:buNone/>
            </a:pPr>
            <a:r>
              <a:rPr lang="en-US" sz="8400" dirty="0">
                <a:latin typeface="Courier New"/>
                <a:ea typeface="MS PGothic" charset="0"/>
                <a:cs typeface="Courier New"/>
              </a:rPr>
              <a:t>         signal(</a:t>
            </a:r>
            <a:r>
              <a:rPr lang="en-US" sz="8400" dirty="0" err="1">
                <a:latin typeface="Courier New"/>
                <a:ea typeface="MS PGothic" charset="0"/>
                <a:cs typeface="Courier New"/>
              </a:rPr>
              <a:t>mutex</a:t>
            </a:r>
            <a:r>
              <a:rPr lang="en-US" sz="8400" dirty="0">
                <a:latin typeface="Courier New"/>
                <a:ea typeface="MS PGothic" charset="0"/>
                <a:cs typeface="Courier New"/>
              </a:rPr>
              <a:t>); </a:t>
            </a:r>
          </a:p>
          <a:p>
            <a:pPr>
              <a:buFont typeface="Monotype Sorts" charset="0"/>
              <a:buNone/>
            </a:pPr>
            <a:r>
              <a:rPr lang="en-US" sz="8400" dirty="0">
                <a:latin typeface="Courier New"/>
                <a:ea typeface="MS PGothic" charset="0"/>
                <a:cs typeface="Courier New"/>
              </a:rPr>
              <a:t>   } while (true);</a:t>
            </a:r>
            <a:br>
              <a:rPr lang="en-US" sz="8400" dirty="0">
                <a:latin typeface="Courier New"/>
                <a:ea typeface="MS PGothic" charset="0"/>
                <a:cs typeface="Courier New"/>
              </a:rPr>
            </a:br>
            <a:endParaRPr lang="en-US" sz="8400" dirty="0">
              <a:latin typeface="Courier New"/>
              <a:ea typeface="MS PGothic" charset="0"/>
              <a:cs typeface="Courier New"/>
            </a:endParaRPr>
          </a:p>
          <a:p>
            <a:pPr>
              <a:buFont typeface="Monotype Sorts" charset="0"/>
              <a:buNone/>
            </a:pPr>
            <a:endParaRPr lang="en-US" sz="8000" dirty="0">
              <a:solidFill>
                <a:srgbClr val="0000FF"/>
              </a:solidFill>
              <a:latin typeface="Helvetica" charset="0"/>
              <a:ea typeface="MS PGothic" charset="0"/>
            </a:endParaRPr>
          </a:p>
          <a:p>
            <a:pPr>
              <a:buFont typeface="Monotype Sorts" charset="0"/>
              <a:buNone/>
            </a:pPr>
            <a:endParaRPr lang="en-US" sz="8000" dirty="0">
              <a:solidFill>
                <a:srgbClr val="0000FF"/>
              </a:solidFill>
              <a:latin typeface="Helvetica" charset="0"/>
              <a:ea typeface="MS PGothic" charset="0"/>
            </a:endParaRPr>
          </a:p>
          <a:p>
            <a:pPr>
              <a:buFont typeface="Monotype Sorts" charset="0"/>
              <a:buNone/>
            </a:pPr>
            <a:r>
              <a:rPr lang="en-US" dirty="0">
                <a:solidFill>
                  <a:srgbClr val="0000FF"/>
                </a:solidFill>
                <a:latin typeface="Helvetica" charset="0"/>
                <a:ea typeface="MS PGothic" charset="0"/>
              </a:rPr>
              <a:t>       </a:t>
            </a:r>
          </a:p>
        </p:txBody>
      </p:sp>
      <p:sp>
        <p:nvSpPr>
          <p:cNvPr id="2" name="Slide Number Placeholder 1"/>
          <p:cNvSpPr>
            <a:spLocks noGrp="1"/>
          </p:cNvSpPr>
          <p:nvPr>
            <p:ph type="sldNum" sz="quarter" idx="4"/>
          </p:nvPr>
        </p:nvSpPr>
        <p:spPr/>
        <p:txBody>
          <a:bodyPr/>
          <a:lstStyle/>
          <a:p>
            <a:fld id="{8353CCE1-ED68-4673-B2B8-9A8ACC32B759}" type="slidenum">
              <a:rPr lang="en-US" smtClean="0"/>
              <a:pPr/>
              <a:t>25</a:t>
            </a:fld>
            <a:endParaRPr lang="en-US" dirty="0"/>
          </a:p>
        </p:txBody>
      </p:sp>
      <p:sp>
        <p:nvSpPr>
          <p:cNvPr id="3" name="Rectangle 2"/>
          <p:cNvSpPr/>
          <p:nvPr/>
        </p:nvSpPr>
        <p:spPr>
          <a:xfrm>
            <a:off x="2362200" y="5953780"/>
            <a:ext cx="7010400" cy="52322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sz="2800" dirty="0">
                <a:solidFill>
                  <a:srgbClr val="FF0000"/>
                </a:solidFill>
                <a:ea typeface="MS PGothic" charset="0"/>
              </a:rPr>
              <a:t>    Multiple</a:t>
            </a:r>
            <a:r>
              <a:rPr lang="en-US" sz="2800" dirty="0">
                <a:ea typeface="MS PGothic" charset="0"/>
              </a:rPr>
              <a:t> </a:t>
            </a:r>
            <a:r>
              <a:rPr lang="en-US" sz="2800" dirty="0">
                <a:solidFill>
                  <a:srgbClr val="FF0000"/>
                </a:solidFill>
                <a:ea typeface="MS PGothic" charset="0"/>
              </a:rPr>
              <a:t>readers</a:t>
            </a:r>
            <a:r>
              <a:rPr lang="en-US" sz="2800" dirty="0">
                <a:ea typeface="MS PGothic" charset="0"/>
              </a:rPr>
              <a:t> can access the shared data</a:t>
            </a:r>
            <a:endParaRPr lang="en-US" sz="2800" dirty="0"/>
          </a:p>
        </p:txBody>
      </p:sp>
      <p:grpSp>
        <p:nvGrpSpPr>
          <p:cNvPr id="9" name="Group 8"/>
          <p:cNvGrpSpPr/>
          <p:nvPr/>
        </p:nvGrpSpPr>
        <p:grpSpPr>
          <a:xfrm>
            <a:off x="7543800" y="2362200"/>
            <a:ext cx="2057400" cy="685800"/>
            <a:chOff x="6934200" y="3352800"/>
            <a:chExt cx="2057400" cy="685800"/>
          </a:xfrm>
        </p:grpSpPr>
        <p:sp>
          <p:nvSpPr>
            <p:cNvPr id="10" name="Rectangle 3"/>
            <p:cNvSpPr txBox="1">
              <a:spLocks noChangeArrowheads="1"/>
            </p:cNvSpPr>
            <p:nvPr/>
          </p:nvSpPr>
          <p:spPr>
            <a:xfrm>
              <a:off x="7010400" y="3429000"/>
              <a:ext cx="1905000" cy="533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2400" dirty="0">
                  <a:solidFill>
                    <a:srgbClr val="FF0000"/>
                  </a:solidFill>
                  <a:ea typeface="MS PGothic" charset="0"/>
                </a:rPr>
                <a:t>1</a:t>
              </a:r>
              <a:r>
                <a:rPr lang="en-US" sz="2400" baseline="30000" dirty="0">
                  <a:solidFill>
                    <a:srgbClr val="FF0000"/>
                  </a:solidFill>
                  <a:ea typeface="MS PGothic" charset="0"/>
                </a:rPr>
                <a:t>st</a:t>
              </a:r>
              <a:r>
                <a:rPr lang="en-US" sz="2400" dirty="0">
                  <a:solidFill>
                    <a:srgbClr val="FF0000"/>
                  </a:solidFill>
                  <a:ea typeface="MS PGothic" charset="0"/>
                </a:rPr>
                <a:t> waits here</a:t>
              </a:r>
            </a:p>
          </p:txBody>
        </p:sp>
        <p:sp>
          <p:nvSpPr>
            <p:cNvPr id="11" name="Rounded Rectangular Callout 10"/>
            <p:cNvSpPr/>
            <p:nvPr/>
          </p:nvSpPr>
          <p:spPr>
            <a:xfrm>
              <a:off x="6934200" y="3352800"/>
              <a:ext cx="2057400" cy="685800"/>
            </a:xfrm>
            <a:prstGeom prst="wedgeRoundRectCallout">
              <a:avLst>
                <a:gd name="adj1" fmla="val -84120"/>
                <a:gd name="adj2" fmla="val 14886"/>
                <a:gd name="adj3" fmla="val 16667"/>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Rectangle 11"/>
          <p:cNvSpPr/>
          <p:nvPr/>
        </p:nvSpPr>
        <p:spPr>
          <a:xfrm>
            <a:off x="5943600" y="1447801"/>
            <a:ext cx="4572000" cy="830997"/>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sz="2400" dirty="0">
                <a:solidFill>
                  <a:schemeClr val="tx1"/>
                </a:solidFill>
                <a:ea typeface="MS PGothic" charset="0"/>
              </a:rPr>
              <a:t>A </a:t>
            </a:r>
            <a:r>
              <a:rPr lang="en-US" sz="2400" dirty="0">
                <a:solidFill>
                  <a:srgbClr val="FF0000"/>
                </a:solidFill>
                <a:ea typeface="MS PGothic" charset="0"/>
              </a:rPr>
              <a:t>writer </a:t>
            </a:r>
            <a:r>
              <a:rPr lang="en-US" sz="2400" dirty="0">
                <a:ea typeface="MS PGothic" charset="0"/>
              </a:rPr>
              <a:t>is in the critical section,  </a:t>
            </a:r>
            <a:r>
              <a:rPr lang="en-US" sz="2400" dirty="0">
                <a:solidFill>
                  <a:srgbClr val="FF0000"/>
                </a:solidFill>
                <a:ea typeface="MS PGothic" charset="0"/>
              </a:rPr>
              <a:t>n readers</a:t>
            </a:r>
            <a:r>
              <a:rPr lang="en-US" sz="2400" dirty="0">
                <a:ea typeface="MS PGothic" charset="0"/>
              </a:rPr>
              <a:t> are waiting. Then …</a:t>
            </a:r>
            <a:endParaRPr lang="en-US" sz="2400" dirty="0"/>
          </a:p>
        </p:txBody>
      </p:sp>
      <p:grpSp>
        <p:nvGrpSpPr>
          <p:cNvPr id="13" name="Group 12"/>
          <p:cNvGrpSpPr/>
          <p:nvPr/>
        </p:nvGrpSpPr>
        <p:grpSpPr>
          <a:xfrm>
            <a:off x="6477000" y="1447800"/>
            <a:ext cx="2133600" cy="685800"/>
            <a:chOff x="6934200" y="3352800"/>
            <a:chExt cx="2133600" cy="685800"/>
          </a:xfrm>
        </p:grpSpPr>
        <p:sp>
          <p:nvSpPr>
            <p:cNvPr id="14" name="Rectangle 3"/>
            <p:cNvSpPr txBox="1">
              <a:spLocks noChangeArrowheads="1"/>
            </p:cNvSpPr>
            <p:nvPr/>
          </p:nvSpPr>
          <p:spPr>
            <a:xfrm>
              <a:off x="7010400" y="3429000"/>
              <a:ext cx="2057400" cy="533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2400" dirty="0">
                  <a:solidFill>
                    <a:srgbClr val="FF0000"/>
                  </a:solidFill>
                  <a:ea typeface="MS PGothic" charset="0"/>
                </a:rPr>
                <a:t>n-1 wait here</a:t>
              </a:r>
            </a:p>
          </p:txBody>
        </p:sp>
        <p:sp>
          <p:nvSpPr>
            <p:cNvPr id="15" name="Rounded Rectangular Callout 14"/>
            <p:cNvSpPr/>
            <p:nvPr/>
          </p:nvSpPr>
          <p:spPr>
            <a:xfrm>
              <a:off x="6934200" y="3352800"/>
              <a:ext cx="2057400" cy="685800"/>
            </a:xfrm>
            <a:prstGeom prst="wedgeRoundRectCallout">
              <a:avLst>
                <a:gd name="adj1" fmla="val -84120"/>
                <a:gd name="adj2" fmla="val 14886"/>
                <a:gd name="adj3" fmla="val 16667"/>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6553200" y="3810000"/>
            <a:ext cx="2362200" cy="685800"/>
            <a:chOff x="6934200" y="3352800"/>
            <a:chExt cx="2057400" cy="685800"/>
          </a:xfrm>
        </p:grpSpPr>
        <p:sp>
          <p:nvSpPr>
            <p:cNvPr id="17" name="Rectangle 3"/>
            <p:cNvSpPr txBox="1">
              <a:spLocks noChangeArrowheads="1"/>
            </p:cNvSpPr>
            <p:nvPr/>
          </p:nvSpPr>
          <p:spPr>
            <a:xfrm>
              <a:off x="7010400" y="3429000"/>
              <a:ext cx="1905000" cy="533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2400" dirty="0">
                  <a:solidFill>
                    <a:srgbClr val="FF0000"/>
                  </a:solidFill>
                  <a:ea typeface="MS PGothic" charset="0"/>
                </a:rPr>
                <a:t>Critical section?</a:t>
              </a:r>
            </a:p>
          </p:txBody>
        </p:sp>
        <p:sp>
          <p:nvSpPr>
            <p:cNvPr id="18" name="Rounded Rectangular Callout 17"/>
            <p:cNvSpPr/>
            <p:nvPr/>
          </p:nvSpPr>
          <p:spPr>
            <a:xfrm>
              <a:off x="6934200" y="3352800"/>
              <a:ext cx="2057400" cy="685800"/>
            </a:xfrm>
            <a:prstGeom prst="wedgeRoundRectCallout">
              <a:avLst>
                <a:gd name="adj1" fmla="val -84120"/>
                <a:gd name="adj2" fmla="val 14886"/>
                <a:gd name="adj3" fmla="val 16667"/>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7924800" y="4724400"/>
            <a:ext cx="2590800" cy="685800"/>
            <a:chOff x="6934200" y="3352800"/>
            <a:chExt cx="2057400" cy="685800"/>
          </a:xfrm>
        </p:grpSpPr>
        <p:sp>
          <p:nvSpPr>
            <p:cNvPr id="20" name="Rectangle 3"/>
            <p:cNvSpPr txBox="1">
              <a:spLocks noChangeArrowheads="1"/>
            </p:cNvSpPr>
            <p:nvPr/>
          </p:nvSpPr>
          <p:spPr>
            <a:xfrm>
              <a:off x="6934201" y="3429000"/>
              <a:ext cx="2051544" cy="533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2400" dirty="0">
                  <a:solidFill>
                    <a:srgbClr val="FF0000"/>
                  </a:solidFill>
                  <a:ea typeface="MS PGothic" charset="0"/>
                </a:rPr>
                <a:t>Let a writer access</a:t>
              </a:r>
            </a:p>
          </p:txBody>
        </p:sp>
        <p:sp>
          <p:nvSpPr>
            <p:cNvPr id="21" name="Rounded Rectangular Callout 20"/>
            <p:cNvSpPr/>
            <p:nvPr/>
          </p:nvSpPr>
          <p:spPr>
            <a:xfrm>
              <a:off x="6934200" y="3352800"/>
              <a:ext cx="2057400" cy="685800"/>
            </a:xfrm>
            <a:prstGeom prst="wedgeRoundRectCallout">
              <a:avLst>
                <a:gd name="adj1" fmla="val -80568"/>
                <a:gd name="adj2" fmla="val 9519"/>
                <a:gd name="adj3" fmla="val 16667"/>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5535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par>
                                <p:cTn id="19" presetID="1" presetClass="exit"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left)">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2209801" y="381000"/>
            <a:ext cx="8094663" cy="766762"/>
          </a:xfrm>
        </p:spPr>
        <p:txBody>
          <a:bodyPr>
            <a:noAutofit/>
          </a:bodyPr>
          <a:lstStyle/>
          <a:p>
            <a:r>
              <a:rPr lang="en-US" dirty="0">
                <a:latin typeface="+mn-lt"/>
                <a:ea typeface="MS PGothic" charset="0"/>
              </a:rPr>
              <a:t>Other Readers-Writers Problems</a:t>
            </a:r>
          </a:p>
        </p:txBody>
      </p:sp>
      <p:sp>
        <p:nvSpPr>
          <p:cNvPr id="40963" name="Content Placeholder 2"/>
          <p:cNvSpPr>
            <a:spLocks noGrp="1"/>
          </p:cNvSpPr>
          <p:nvPr>
            <p:ph idx="1"/>
          </p:nvPr>
        </p:nvSpPr>
        <p:spPr>
          <a:xfrm>
            <a:off x="2057400" y="1447801"/>
            <a:ext cx="8305800" cy="4111625"/>
          </a:xfrm>
        </p:spPr>
        <p:txBody>
          <a:bodyPr>
            <a:normAutofit/>
          </a:bodyPr>
          <a:lstStyle/>
          <a:p>
            <a:r>
              <a:rPr lang="en-US" sz="2800" b="1" dirty="0">
                <a:ea typeface="MS PGothic" charset="0"/>
              </a:rPr>
              <a:t>Problem 1:</a:t>
            </a:r>
            <a:r>
              <a:rPr lang="en-US" sz="2800" dirty="0">
                <a:ea typeface="MS PGothic" charset="0"/>
              </a:rPr>
              <a:t> no reader kept waiting unless writer has permission to use shared object</a:t>
            </a:r>
          </a:p>
          <a:p>
            <a:r>
              <a:rPr lang="en-US" sz="2800" b="1" dirty="0">
                <a:ea typeface="MS PGothic" charset="0"/>
              </a:rPr>
              <a:t>Problem 2:</a:t>
            </a:r>
            <a:r>
              <a:rPr lang="en-US" sz="2800" dirty="0">
                <a:ea typeface="MS PGothic" charset="0"/>
              </a:rPr>
              <a:t> once writer is ready, it performs the write ASAP</a:t>
            </a:r>
          </a:p>
          <a:p>
            <a:endParaRPr lang="en-US" sz="2800" dirty="0">
              <a:ea typeface="MS PGothic" charset="0"/>
            </a:endParaRPr>
          </a:p>
          <a:p>
            <a:r>
              <a:rPr lang="en-US" sz="2800" dirty="0">
                <a:ea typeface="MS PGothic" charset="0"/>
              </a:rPr>
              <a:t>Both may have </a:t>
            </a:r>
            <a:r>
              <a:rPr lang="en-US" sz="2800" dirty="0">
                <a:solidFill>
                  <a:srgbClr val="FF0000"/>
                </a:solidFill>
                <a:ea typeface="MS PGothic" charset="0"/>
              </a:rPr>
              <a:t>starvation</a:t>
            </a:r>
          </a:p>
        </p:txBody>
      </p:sp>
      <p:sp>
        <p:nvSpPr>
          <p:cNvPr id="2" name="Slide Number Placeholder 1"/>
          <p:cNvSpPr>
            <a:spLocks noGrp="1"/>
          </p:cNvSpPr>
          <p:nvPr>
            <p:ph type="sldNum" sz="quarter" idx="4"/>
          </p:nvPr>
        </p:nvSpPr>
        <p:spPr/>
        <p:txBody>
          <a:bodyPr/>
          <a:lstStyle/>
          <a:p>
            <a:fld id="{8353CCE1-ED68-4673-B2B8-9A8ACC32B759}" type="slidenum">
              <a:rPr lang="en-US" smtClean="0"/>
              <a:pPr/>
              <a:t>26</a:t>
            </a:fld>
            <a:endParaRPr lang="en-US" dirty="0"/>
          </a:p>
        </p:txBody>
      </p:sp>
    </p:spTree>
    <p:extLst>
      <p:ext uri="{BB962C8B-B14F-4D97-AF65-F5344CB8AC3E}">
        <p14:creationId xmlns:p14="http://schemas.microsoft.com/office/powerpoint/2010/main" val="790390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057400" y="228600"/>
            <a:ext cx="8382000" cy="609600"/>
          </a:xfrm>
        </p:spPr>
        <p:txBody>
          <a:bodyPr>
            <a:noAutofit/>
          </a:bodyPr>
          <a:lstStyle/>
          <a:p>
            <a:pPr eaLnBrk="1" hangingPunct="1"/>
            <a:r>
              <a:rPr lang="en-US" dirty="0">
                <a:latin typeface="+mn-lt"/>
                <a:ea typeface="MS PGothic" charset="0"/>
              </a:rPr>
              <a:t>The Dining-Philosophers Problem</a:t>
            </a:r>
          </a:p>
        </p:txBody>
      </p:sp>
      <p:sp>
        <p:nvSpPr>
          <p:cNvPr id="41987" name="Rectangle 3"/>
          <p:cNvSpPr>
            <a:spLocks noGrp="1" noChangeArrowheads="1"/>
          </p:cNvSpPr>
          <p:nvPr>
            <p:ph idx="1"/>
          </p:nvPr>
        </p:nvSpPr>
        <p:spPr>
          <a:xfrm>
            <a:off x="2286000" y="3733800"/>
            <a:ext cx="8001000" cy="2819400"/>
          </a:xfrm>
        </p:spPr>
        <p:txBody>
          <a:bodyPr>
            <a:noAutofit/>
          </a:bodyPr>
          <a:lstStyle/>
          <a:p>
            <a:pPr>
              <a:tabLst>
                <a:tab pos="1365250" algn="l"/>
                <a:tab pos="1538288" algn="l"/>
              </a:tabLst>
            </a:pPr>
            <a:r>
              <a:rPr lang="en-US" sz="2800" dirty="0">
                <a:ea typeface="MS PGothic" charset="0"/>
              </a:rPr>
              <a:t>Philosophers spend their lives thinking and </a:t>
            </a:r>
            <a:r>
              <a:rPr lang="en-US" sz="2800" dirty="0">
                <a:solidFill>
                  <a:srgbClr val="FF0000"/>
                </a:solidFill>
                <a:ea typeface="MS PGothic" charset="0"/>
              </a:rPr>
              <a:t>eating</a:t>
            </a:r>
          </a:p>
          <a:p>
            <a:pPr>
              <a:tabLst>
                <a:tab pos="1365250" algn="l"/>
                <a:tab pos="1538288" algn="l"/>
              </a:tabLst>
            </a:pPr>
            <a:r>
              <a:rPr lang="en-US" sz="2800" dirty="0">
                <a:ea typeface="MS PGothic" charset="0"/>
              </a:rPr>
              <a:t>O</a:t>
            </a:r>
            <a:r>
              <a:rPr lang="en-US" altLang="ja-JP" sz="2800" dirty="0">
                <a:ea typeface="MS PGothic" charset="0"/>
              </a:rPr>
              <a:t>ccasionally try to pick up </a:t>
            </a:r>
            <a:r>
              <a:rPr lang="en-US" altLang="ja-JP" sz="2800" dirty="0">
                <a:solidFill>
                  <a:srgbClr val="FF0000"/>
                </a:solidFill>
                <a:ea typeface="MS PGothic" charset="0"/>
              </a:rPr>
              <a:t>2 chopsticks</a:t>
            </a:r>
            <a:r>
              <a:rPr lang="en-US" altLang="ja-JP" sz="2800" dirty="0">
                <a:ea typeface="MS PGothic" charset="0"/>
              </a:rPr>
              <a:t> (one at a time) to eat from bowl</a:t>
            </a:r>
          </a:p>
          <a:p>
            <a:pPr>
              <a:tabLst>
                <a:tab pos="1365250" algn="l"/>
                <a:tab pos="1538288" algn="l"/>
              </a:tabLst>
            </a:pPr>
            <a:r>
              <a:rPr lang="en-US" sz="2800" dirty="0">
                <a:ea typeface="MS PGothic" charset="0"/>
              </a:rPr>
              <a:t>In the case of 5 philosophers: Shared data</a:t>
            </a:r>
          </a:p>
          <a:p>
            <a:pPr lvl="1">
              <a:tabLst>
                <a:tab pos="1365250" algn="l"/>
                <a:tab pos="1538288" algn="l"/>
              </a:tabLst>
            </a:pPr>
            <a:r>
              <a:rPr lang="en-US" sz="2400" dirty="0">
                <a:ea typeface="MS PGothic" charset="0"/>
              </a:rPr>
              <a:t>Bowl of rice</a:t>
            </a:r>
          </a:p>
          <a:p>
            <a:pPr lvl="1">
              <a:tabLst>
                <a:tab pos="1365250" algn="l"/>
                <a:tab pos="1538288" algn="l"/>
              </a:tabLst>
            </a:pPr>
            <a:r>
              <a:rPr lang="en-US" sz="2400" dirty="0">
                <a:ea typeface="MS PGothic" charset="0"/>
              </a:rPr>
              <a:t>Semaphore </a:t>
            </a:r>
            <a:r>
              <a:rPr lang="en-US" sz="2400" dirty="0">
                <a:solidFill>
                  <a:srgbClr val="FF0000"/>
                </a:solidFill>
                <a:ea typeface="MS PGothic" charset="0"/>
              </a:rPr>
              <a:t>chopstick [5]</a:t>
            </a:r>
            <a:r>
              <a:rPr lang="en-US" sz="2400" dirty="0">
                <a:ea typeface="MS PGothic" charset="0"/>
              </a:rPr>
              <a:t> initialized to 1</a:t>
            </a:r>
          </a:p>
        </p:txBody>
      </p:sp>
      <p:sp>
        <p:nvSpPr>
          <p:cNvPr id="2" name="Slide Number Placeholder 1"/>
          <p:cNvSpPr>
            <a:spLocks noGrp="1"/>
          </p:cNvSpPr>
          <p:nvPr>
            <p:ph type="sldNum" sz="quarter" idx="4"/>
          </p:nvPr>
        </p:nvSpPr>
        <p:spPr/>
        <p:txBody>
          <a:bodyPr/>
          <a:lstStyle/>
          <a:p>
            <a:fld id="{8353CCE1-ED68-4673-B2B8-9A8ACC32B759}" type="slidenum">
              <a:rPr lang="en-US" smtClean="0"/>
              <a:pPr/>
              <a:t>27</a:t>
            </a:fld>
            <a:endParaRPr lang="en-US" dirty="0"/>
          </a:p>
        </p:txBody>
      </p:sp>
      <p:pic>
        <p:nvPicPr>
          <p:cNvPr id="3" name="Picture 2"/>
          <p:cNvPicPr>
            <a:picLocks noChangeAspect="1"/>
          </p:cNvPicPr>
          <p:nvPr/>
        </p:nvPicPr>
        <p:blipFill>
          <a:blip r:embed="rId3"/>
          <a:stretch>
            <a:fillRect/>
          </a:stretch>
        </p:blipFill>
        <p:spPr>
          <a:xfrm>
            <a:off x="4648200" y="990600"/>
            <a:ext cx="2743200" cy="2743200"/>
          </a:xfrm>
          <a:prstGeom prst="rect">
            <a:avLst/>
          </a:prstGeom>
        </p:spPr>
      </p:pic>
    </p:spTree>
    <p:extLst>
      <p:ext uri="{BB962C8B-B14F-4D97-AF65-F5344CB8AC3E}">
        <p14:creationId xmlns:p14="http://schemas.microsoft.com/office/powerpoint/2010/main" val="530662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2438401" y="304801"/>
            <a:ext cx="7866063" cy="576263"/>
          </a:xfrm>
        </p:spPr>
        <p:txBody>
          <a:bodyPr>
            <a:normAutofit fontScale="90000"/>
          </a:bodyPr>
          <a:lstStyle/>
          <a:p>
            <a:r>
              <a:rPr lang="en-US" sz="3000" dirty="0">
                <a:latin typeface="Arial" charset="0"/>
                <a:ea typeface="MS PGothic" charset="0"/>
              </a:rPr>
              <a:t>  </a:t>
            </a:r>
            <a:r>
              <a:rPr lang="en-US" sz="4900" dirty="0">
                <a:latin typeface="+mn-lt"/>
                <a:ea typeface="MS PGothic" charset="0"/>
              </a:rPr>
              <a:t>The structure of Philosopher</a:t>
            </a:r>
            <a:r>
              <a:rPr lang="en-US" sz="4900" i="1" dirty="0">
                <a:solidFill>
                  <a:srgbClr val="0000FF"/>
                </a:solidFill>
                <a:latin typeface="+mn-lt"/>
                <a:ea typeface="MS PGothic" charset="0"/>
              </a:rPr>
              <a:t> </a:t>
            </a:r>
            <a:r>
              <a:rPr lang="en-US" sz="4900" i="1" dirty="0" err="1">
                <a:solidFill>
                  <a:srgbClr val="0000FF"/>
                </a:solidFill>
                <a:latin typeface="+mn-lt"/>
                <a:ea typeface="MS PGothic" charset="0"/>
              </a:rPr>
              <a:t>i</a:t>
            </a:r>
            <a:endParaRPr lang="en-US" sz="4900" dirty="0">
              <a:latin typeface="+mn-lt"/>
              <a:ea typeface="MS PGothic" charset="0"/>
            </a:endParaRPr>
          </a:p>
        </p:txBody>
      </p:sp>
      <p:sp>
        <p:nvSpPr>
          <p:cNvPr id="43011" name="Rectangle 3"/>
          <p:cNvSpPr>
            <a:spLocks noGrp="1" noChangeArrowheads="1"/>
          </p:cNvSpPr>
          <p:nvPr>
            <p:ph idx="1"/>
          </p:nvPr>
        </p:nvSpPr>
        <p:spPr>
          <a:xfrm>
            <a:off x="2351088" y="1119189"/>
            <a:ext cx="7707312" cy="4784725"/>
          </a:xfrm>
        </p:spPr>
        <p:txBody>
          <a:bodyPr>
            <a:normAutofit fontScale="92500" lnSpcReduction="10000"/>
          </a:bodyPr>
          <a:lstStyle/>
          <a:p>
            <a:pPr marL="0" indent="0">
              <a:lnSpc>
                <a:spcPct val="90000"/>
              </a:lnSpc>
              <a:buNone/>
              <a:tabLst>
                <a:tab pos="1709738" algn="l"/>
                <a:tab pos="2001838" algn="l"/>
                <a:tab pos="2227263" algn="l"/>
                <a:tab pos="2454275" algn="l"/>
              </a:tabLst>
            </a:pPr>
            <a:endParaRPr lang="en-US" sz="2400" dirty="0">
              <a:latin typeface="Courier New"/>
              <a:ea typeface="MS PGothic" charset="0"/>
              <a:cs typeface="Courier New"/>
            </a:endParaRPr>
          </a:p>
          <a:p>
            <a:pPr marL="1195388" lvl="2" indent="-338138">
              <a:lnSpc>
                <a:spcPct val="90000"/>
              </a:lnSpc>
              <a:buNone/>
              <a:tabLst>
                <a:tab pos="1709738" algn="l"/>
                <a:tab pos="2001838" algn="l"/>
                <a:tab pos="2227263" algn="l"/>
                <a:tab pos="2454275" algn="l"/>
              </a:tabLst>
            </a:pPr>
            <a:r>
              <a:rPr lang="en-US" dirty="0">
                <a:solidFill>
                  <a:srgbClr val="000000"/>
                </a:solidFill>
                <a:latin typeface="Courier New"/>
                <a:ea typeface="MS PGothic" charset="0"/>
                <a:cs typeface="Courier New"/>
              </a:rPr>
              <a:t>do { </a:t>
            </a:r>
          </a:p>
          <a:p>
            <a:pPr marL="1195388" lvl="2" indent="-338138">
              <a:lnSpc>
                <a:spcPct val="90000"/>
              </a:lnSpc>
              <a:buNone/>
              <a:tabLst>
                <a:tab pos="1709738" algn="l"/>
                <a:tab pos="2001838" algn="l"/>
                <a:tab pos="2227263" algn="l"/>
                <a:tab pos="2454275" algn="l"/>
              </a:tabLst>
            </a:pPr>
            <a:r>
              <a:rPr lang="en-US" dirty="0">
                <a:solidFill>
                  <a:srgbClr val="000000"/>
                </a:solidFill>
                <a:latin typeface="Courier New"/>
                <a:ea typeface="MS PGothic" charset="0"/>
                <a:cs typeface="Courier New"/>
              </a:rPr>
              <a:t>    wait (chopstick[</a:t>
            </a:r>
            <a:r>
              <a:rPr lang="en-US" dirty="0" err="1">
                <a:solidFill>
                  <a:srgbClr val="000000"/>
                </a:solidFill>
                <a:latin typeface="Courier New"/>
                <a:ea typeface="MS PGothic" charset="0"/>
                <a:cs typeface="Courier New"/>
              </a:rPr>
              <a:t>i</a:t>
            </a:r>
            <a:r>
              <a:rPr lang="en-US" dirty="0">
                <a:solidFill>
                  <a:srgbClr val="000000"/>
                </a:solidFill>
                <a:latin typeface="Courier New"/>
                <a:ea typeface="MS PGothic" charset="0"/>
                <a:cs typeface="Courier New"/>
              </a:rPr>
              <a:t>] );</a:t>
            </a:r>
          </a:p>
          <a:p>
            <a:pPr marL="1195388" lvl="2" indent="-338138">
              <a:lnSpc>
                <a:spcPct val="90000"/>
              </a:lnSpc>
              <a:buNone/>
              <a:tabLst>
                <a:tab pos="1709738" algn="l"/>
                <a:tab pos="2001838" algn="l"/>
                <a:tab pos="2227263" algn="l"/>
                <a:tab pos="2454275" algn="l"/>
              </a:tabLst>
            </a:pPr>
            <a:r>
              <a:rPr lang="en-US" dirty="0">
                <a:solidFill>
                  <a:srgbClr val="000000"/>
                </a:solidFill>
                <a:latin typeface="Courier New"/>
                <a:ea typeface="MS PGothic" charset="0"/>
                <a:cs typeface="Courier New"/>
              </a:rPr>
              <a:t>	  wait (</a:t>
            </a:r>
            <a:r>
              <a:rPr lang="en-US" dirty="0" err="1">
                <a:solidFill>
                  <a:srgbClr val="000000"/>
                </a:solidFill>
                <a:latin typeface="Courier New"/>
                <a:ea typeface="MS PGothic" charset="0"/>
                <a:cs typeface="Courier New"/>
              </a:rPr>
              <a:t>chopStick</a:t>
            </a:r>
            <a:r>
              <a:rPr lang="en-US" dirty="0">
                <a:solidFill>
                  <a:srgbClr val="000000"/>
                </a:solidFill>
                <a:latin typeface="Courier New"/>
                <a:ea typeface="MS PGothic" charset="0"/>
                <a:cs typeface="Courier New"/>
              </a:rPr>
              <a:t>[ (</a:t>
            </a:r>
            <a:r>
              <a:rPr lang="en-US" dirty="0" err="1">
                <a:solidFill>
                  <a:srgbClr val="000000"/>
                </a:solidFill>
                <a:latin typeface="Courier New"/>
                <a:ea typeface="MS PGothic" charset="0"/>
                <a:cs typeface="Courier New"/>
              </a:rPr>
              <a:t>i</a:t>
            </a:r>
            <a:r>
              <a:rPr lang="en-US" dirty="0">
                <a:solidFill>
                  <a:srgbClr val="000000"/>
                </a:solidFill>
                <a:latin typeface="Courier New"/>
                <a:ea typeface="MS PGothic" charset="0"/>
                <a:cs typeface="Courier New"/>
              </a:rPr>
              <a:t> + 1) % 5] );</a:t>
            </a:r>
          </a:p>
          <a:p>
            <a:pPr marL="1195388" lvl="2" indent="-338138">
              <a:lnSpc>
                <a:spcPct val="90000"/>
              </a:lnSpc>
              <a:buNone/>
              <a:tabLst>
                <a:tab pos="1709738" algn="l"/>
                <a:tab pos="2001838" algn="l"/>
                <a:tab pos="2227263" algn="l"/>
                <a:tab pos="2454275" algn="l"/>
              </a:tabLst>
            </a:pPr>
            <a:r>
              <a:rPr lang="en-US" dirty="0">
                <a:solidFill>
                  <a:srgbClr val="000000"/>
                </a:solidFill>
                <a:latin typeface="Courier New"/>
                <a:ea typeface="MS PGothic" charset="0"/>
                <a:cs typeface="Courier New"/>
              </a:rPr>
              <a:t>	</a:t>
            </a:r>
          </a:p>
          <a:p>
            <a:pPr marL="1195388" lvl="2" indent="-338138">
              <a:lnSpc>
                <a:spcPct val="90000"/>
              </a:lnSpc>
              <a:buNone/>
              <a:tabLst>
                <a:tab pos="1709738" algn="l"/>
                <a:tab pos="2001838" algn="l"/>
                <a:tab pos="2227263" algn="l"/>
                <a:tab pos="2454275" algn="l"/>
              </a:tabLst>
            </a:pPr>
            <a:r>
              <a:rPr lang="en-US" dirty="0">
                <a:solidFill>
                  <a:srgbClr val="000000"/>
                </a:solidFill>
                <a:latin typeface="Courier New"/>
                <a:ea typeface="MS PGothic" charset="0"/>
                <a:cs typeface="Courier New"/>
              </a:rPr>
              <a:t>	             //  eat</a:t>
            </a:r>
          </a:p>
          <a:p>
            <a:pPr marL="1195388" lvl="2" indent="-338138">
              <a:lnSpc>
                <a:spcPct val="90000"/>
              </a:lnSpc>
              <a:buNone/>
              <a:tabLst>
                <a:tab pos="1709738" algn="l"/>
                <a:tab pos="2001838" algn="l"/>
                <a:tab pos="2227263" algn="l"/>
                <a:tab pos="2454275" algn="l"/>
              </a:tabLst>
            </a:pPr>
            <a:endParaRPr lang="en-US" dirty="0">
              <a:solidFill>
                <a:srgbClr val="000000"/>
              </a:solidFill>
              <a:latin typeface="Courier New"/>
              <a:ea typeface="MS PGothic" charset="0"/>
              <a:cs typeface="Courier New"/>
            </a:endParaRPr>
          </a:p>
          <a:p>
            <a:pPr marL="1195388" lvl="2" indent="-338138">
              <a:lnSpc>
                <a:spcPct val="90000"/>
              </a:lnSpc>
              <a:buNone/>
              <a:tabLst>
                <a:tab pos="1709738" algn="l"/>
                <a:tab pos="2001838" algn="l"/>
                <a:tab pos="2227263" algn="l"/>
                <a:tab pos="2454275" algn="l"/>
              </a:tabLst>
            </a:pPr>
            <a:r>
              <a:rPr lang="en-US" dirty="0">
                <a:solidFill>
                  <a:srgbClr val="000000"/>
                </a:solidFill>
                <a:latin typeface="Courier New"/>
                <a:ea typeface="MS PGothic" charset="0"/>
                <a:cs typeface="Courier New"/>
              </a:rPr>
              <a:t>	  signal (chopstick[</a:t>
            </a:r>
            <a:r>
              <a:rPr lang="en-US" dirty="0" err="1">
                <a:solidFill>
                  <a:srgbClr val="000000"/>
                </a:solidFill>
                <a:latin typeface="Courier New"/>
                <a:ea typeface="MS PGothic" charset="0"/>
                <a:cs typeface="Courier New"/>
              </a:rPr>
              <a:t>i</a:t>
            </a:r>
            <a:r>
              <a:rPr lang="en-US" dirty="0">
                <a:solidFill>
                  <a:srgbClr val="000000"/>
                </a:solidFill>
                <a:latin typeface="Courier New"/>
                <a:ea typeface="MS PGothic" charset="0"/>
                <a:cs typeface="Courier New"/>
              </a:rPr>
              <a:t>] );</a:t>
            </a:r>
          </a:p>
          <a:p>
            <a:pPr marL="1195388" lvl="2" indent="-338138">
              <a:lnSpc>
                <a:spcPct val="90000"/>
              </a:lnSpc>
              <a:buNone/>
              <a:tabLst>
                <a:tab pos="1709738" algn="l"/>
                <a:tab pos="2001838" algn="l"/>
                <a:tab pos="2227263" algn="l"/>
                <a:tab pos="2454275" algn="l"/>
              </a:tabLst>
            </a:pPr>
            <a:r>
              <a:rPr lang="en-US" dirty="0">
                <a:solidFill>
                  <a:srgbClr val="000000"/>
                </a:solidFill>
                <a:latin typeface="Courier New"/>
                <a:ea typeface="MS PGothic" charset="0"/>
                <a:cs typeface="Courier New"/>
              </a:rPr>
              <a:t>	  signal (chopstick[ (</a:t>
            </a:r>
            <a:r>
              <a:rPr lang="en-US" dirty="0" err="1">
                <a:solidFill>
                  <a:srgbClr val="000000"/>
                </a:solidFill>
                <a:latin typeface="Courier New"/>
                <a:ea typeface="MS PGothic" charset="0"/>
                <a:cs typeface="Courier New"/>
              </a:rPr>
              <a:t>i</a:t>
            </a:r>
            <a:r>
              <a:rPr lang="en-US" dirty="0">
                <a:solidFill>
                  <a:srgbClr val="000000"/>
                </a:solidFill>
                <a:latin typeface="Courier New"/>
                <a:ea typeface="MS PGothic" charset="0"/>
                <a:cs typeface="Courier New"/>
              </a:rPr>
              <a:t> + 1) % 5] );</a:t>
            </a:r>
          </a:p>
          <a:p>
            <a:pPr marL="1195388" lvl="2" indent="-338138">
              <a:lnSpc>
                <a:spcPct val="90000"/>
              </a:lnSpc>
              <a:buNone/>
              <a:tabLst>
                <a:tab pos="1709738" algn="l"/>
                <a:tab pos="2001838" algn="l"/>
                <a:tab pos="2227263" algn="l"/>
                <a:tab pos="2454275" algn="l"/>
              </a:tabLst>
            </a:pPr>
            <a:r>
              <a:rPr lang="en-US" dirty="0">
                <a:solidFill>
                  <a:srgbClr val="000000"/>
                </a:solidFill>
                <a:latin typeface="Courier New"/>
                <a:ea typeface="MS PGothic" charset="0"/>
                <a:cs typeface="Courier New"/>
              </a:rPr>
              <a:t>	</a:t>
            </a:r>
          </a:p>
          <a:p>
            <a:pPr marL="1195388" lvl="2" indent="-338138">
              <a:lnSpc>
                <a:spcPct val="90000"/>
              </a:lnSpc>
              <a:buNone/>
              <a:tabLst>
                <a:tab pos="1709738" algn="l"/>
                <a:tab pos="2001838" algn="l"/>
                <a:tab pos="2227263" algn="l"/>
                <a:tab pos="2454275" algn="l"/>
              </a:tabLst>
            </a:pPr>
            <a:r>
              <a:rPr lang="en-US" dirty="0">
                <a:solidFill>
                  <a:srgbClr val="000000"/>
                </a:solidFill>
                <a:latin typeface="Courier New"/>
                <a:ea typeface="MS PGothic" charset="0"/>
                <a:cs typeface="Courier New"/>
              </a:rPr>
              <a:t>                 //  think</a:t>
            </a:r>
          </a:p>
          <a:p>
            <a:pPr marL="1195388" lvl="2" indent="-338138">
              <a:lnSpc>
                <a:spcPct val="90000"/>
              </a:lnSpc>
              <a:buNone/>
              <a:tabLst>
                <a:tab pos="1709738" algn="l"/>
                <a:tab pos="2001838" algn="l"/>
                <a:tab pos="2227263" algn="l"/>
                <a:tab pos="2454275" algn="l"/>
              </a:tabLst>
            </a:pPr>
            <a:endParaRPr lang="en-US" dirty="0">
              <a:solidFill>
                <a:srgbClr val="000000"/>
              </a:solidFill>
              <a:latin typeface="Courier New"/>
              <a:ea typeface="MS PGothic" charset="0"/>
              <a:cs typeface="Courier New"/>
            </a:endParaRPr>
          </a:p>
          <a:p>
            <a:pPr marL="1195388" lvl="2" indent="-338138">
              <a:lnSpc>
                <a:spcPct val="90000"/>
              </a:lnSpc>
              <a:buNone/>
              <a:tabLst>
                <a:tab pos="1709738" algn="l"/>
                <a:tab pos="2001838" algn="l"/>
                <a:tab pos="2227263" algn="l"/>
                <a:tab pos="2454275" algn="l"/>
              </a:tabLst>
            </a:pPr>
            <a:r>
              <a:rPr lang="en-US" dirty="0">
                <a:solidFill>
                  <a:srgbClr val="000000"/>
                </a:solidFill>
                <a:latin typeface="Courier New"/>
                <a:ea typeface="MS PGothic" charset="0"/>
                <a:cs typeface="Courier New"/>
              </a:rPr>
              <a:t>} while (TRUE);</a:t>
            </a:r>
            <a:r>
              <a:rPr lang="en-US" dirty="0">
                <a:latin typeface="Courier New"/>
                <a:ea typeface="MS PGothic" charset="0"/>
                <a:cs typeface="Courier New"/>
              </a:rPr>
              <a:t> </a:t>
            </a:r>
          </a:p>
          <a:p>
            <a:pPr marL="1195388" lvl="2" indent="-338138">
              <a:lnSpc>
                <a:spcPct val="90000"/>
              </a:lnSpc>
              <a:buNone/>
              <a:tabLst>
                <a:tab pos="1709738" algn="l"/>
                <a:tab pos="2001838" algn="l"/>
                <a:tab pos="2227263" algn="l"/>
                <a:tab pos="2454275" algn="l"/>
              </a:tabLst>
            </a:pPr>
            <a:endParaRPr lang="en-US" dirty="0">
              <a:solidFill>
                <a:srgbClr val="0000FF"/>
              </a:solidFill>
              <a:latin typeface="Helvetica" charset="0"/>
              <a:ea typeface="MS PGothic" charset="0"/>
            </a:endParaRPr>
          </a:p>
        </p:txBody>
      </p:sp>
      <p:sp>
        <p:nvSpPr>
          <p:cNvPr id="2" name="Slide Number Placeholder 1"/>
          <p:cNvSpPr>
            <a:spLocks noGrp="1"/>
          </p:cNvSpPr>
          <p:nvPr>
            <p:ph type="sldNum" sz="quarter" idx="4"/>
          </p:nvPr>
        </p:nvSpPr>
        <p:spPr/>
        <p:txBody>
          <a:bodyPr/>
          <a:lstStyle/>
          <a:p>
            <a:fld id="{8353CCE1-ED68-4673-B2B8-9A8ACC32B759}" type="slidenum">
              <a:rPr lang="en-US" smtClean="0"/>
              <a:pPr/>
              <a:t>28</a:t>
            </a:fld>
            <a:endParaRPr lang="en-US" dirty="0"/>
          </a:p>
        </p:txBody>
      </p:sp>
      <p:sp>
        <p:nvSpPr>
          <p:cNvPr id="5" name="Rectangle 4"/>
          <p:cNvSpPr/>
          <p:nvPr/>
        </p:nvSpPr>
        <p:spPr>
          <a:xfrm>
            <a:off x="1541464" y="5903914"/>
            <a:ext cx="8763000" cy="52322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sz="2800">
                <a:solidFill>
                  <a:srgbClr val="FF0000"/>
                </a:solidFill>
                <a:ea typeface="MS PGothic" charset="0"/>
              </a:rPr>
              <a:t>    Exercise 8: </a:t>
            </a:r>
            <a:r>
              <a:rPr lang="en-US" sz="2800" dirty="0">
                <a:solidFill>
                  <a:schemeClr val="tx1"/>
                </a:solidFill>
                <a:ea typeface="MS PGothic" charset="0"/>
              </a:rPr>
              <a:t>What is the problem with this algorithm?</a:t>
            </a:r>
            <a:endParaRPr lang="en-US" sz="2800" dirty="0">
              <a:solidFill>
                <a:schemeClr val="tx1"/>
              </a:solidFill>
            </a:endParaRPr>
          </a:p>
        </p:txBody>
      </p:sp>
    </p:spTree>
    <p:extLst>
      <p:ext uri="{BB962C8B-B14F-4D97-AF65-F5344CB8AC3E}">
        <p14:creationId xmlns:p14="http://schemas.microsoft.com/office/powerpoint/2010/main" val="3315391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209800" y="152401"/>
            <a:ext cx="8002588" cy="847725"/>
          </a:xfrm>
        </p:spPr>
        <p:txBody>
          <a:bodyPr>
            <a:noAutofit/>
          </a:bodyPr>
          <a:lstStyle/>
          <a:p>
            <a:r>
              <a:rPr lang="en-US" dirty="0">
                <a:ea typeface="MS PGothic" charset="0"/>
              </a:rPr>
              <a:t>Deadlock Handling</a:t>
            </a:r>
          </a:p>
        </p:txBody>
      </p:sp>
      <p:sp>
        <p:nvSpPr>
          <p:cNvPr id="44035" name="Rectangle 3"/>
          <p:cNvSpPr>
            <a:spLocks noGrp="1" noChangeArrowheads="1"/>
          </p:cNvSpPr>
          <p:nvPr>
            <p:ph idx="1"/>
          </p:nvPr>
        </p:nvSpPr>
        <p:spPr>
          <a:xfrm>
            <a:off x="2133601" y="1223964"/>
            <a:ext cx="8077200" cy="5253037"/>
          </a:xfrm>
        </p:spPr>
        <p:txBody>
          <a:bodyPr>
            <a:normAutofit lnSpcReduction="10000"/>
          </a:bodyPr>
          <a:lstStyle/>
          <a:p>
            <a:r>
              <a:rPr lang="en-US" sz="2800" dirty="0">
                <a:ea typeface="MS PGothic" charset="0"/>
              </a:rPr>
              <a:t>Allow at most 4 philosophers to be sitting simultaneously at  the table.</a:t>
            </a:r>
          </a:p>
          <a:p>
            <a:endParaRPr lang="en-US" sz="2800" dirty="0">
              <a:ea typeface="MS PGothic" charset="0"/>
            </a:endParaRPr>
          </a:p>
          <a:p>
            <a:r>
              <a:rPr lang="en-US" sz="2800" dirty="0">
                <a:ea typeface="MS PGothic" charset="0"/>
              </a:rPr>
              <a:t> Allow a philosopher to pick up  the forks only </a:t>
            </a:r>
            <a:r>
              <a:rPr lang="en-US" sz="2800" dirty="0">
                <a:solidFill>
                  <a:srgbClr val="FF0000"/>
                </a:solidFill>
                <a:ea typeface="MS PGothic" charset="0"/>
              </a:rPr>
              <a:t>if both are available</a:t>
            </a:r>
            <a:r>
              <a:rPr lang="en-US" sz="2800" dirty="0">
                <a:ea typeface="MS PGothic" charset="0"/>
              </a:rPr>
              <a:t> (picking must be done in a critical section.</a:t>
            </a:r>
          </a:p>
          <a:p>
            <a:endParaRPr lang="en-US" sz="2800" dirty="0">
              <a:ea typeface="MS PGothic" charset="0"/>
            </a:endParaRPr>
          </a:p>
          <a:p>
            <a:r>
              <a:rPr lang="en-US" sz="2800" dirty="0">
                <a:ea typeface="MS PGothic" charset="0"/>
              </a:rPr>
              <a:t> Use an asymmetric solution  -- an odd-numbered  philosopher picks  up first the left chopstick and then the right chopstick. Even-numbered  philosopher picks  up first the right chopstick and then the left chopstick.</a:t>
            </a:r>
          </a:p>
          <a:p>
            <a:pPr>
              <a:buFont typeface="Monotype Sorts" charset="0"/>
              <a:buNone/>
            </a:pPr>
            <a:endParaRPr lang="en-US" dirty="0">
              <a:latin typeface="Helvetica" charset="0"/>
              <a:ea typeface="MS PGothic" charset="0"/>
            </a:endParaRPr>
          </a:p>
          <a:p>
            <a:endParaRPr lang="en-US" dirty="0">
              <a:latin typeface="Helvetica" charset="0"/>
              <a:ea typeface="MS PGothic" charset="0"/>
            </a:endParaRPr>
          </a:p>
          <a:p>
            <a:endParaRPr lang="en-US" dirty="0">
              <a:latin typeface="Helvetica" charset="0"/>
              <a:ea typeface="MS PGothic" charset="0"/>
            </a:endParaRPr>
          </a:p>
        </p:txBody>
      </p:sp>
      <p:sp>
        <p:nvSpPr>
          <p:cNvPr id="2" name="Slide Number Placeholder 1"/>
          <p:cNvSpPr>
            <a:spLocks noGrp="1"/>
          </p:cNvSpPr>
          <p:nvPr>
            <p:ph type="sldNum" sz="quarter" idx="4"/>
          </p:nvPr>
        </p:nvSpPr>
        <p:spPr/>
        <p:txBody>
          <a:bodyPr/>
          <a:lstStyle/>
          <a:p>
            <a:fld id="{8353CCE1-ED68-4673-B2B8-9A8ACC32B759}" type="slidenum">
              <a:rPr lang="en-US" smtClean="0"/>
              <a:pPr/>
              <a:t>29</a:t>
            </a:fld>
            <a:endParaRPr lang="en-US" dirty="0"/>
          </a:p>
        </p:txBody>
      </p:sp>
    </p:spTree>
    <p:extLst>
      <p:ext uri="{BB962C8B-B14F-4D97-AF65-F5344CB8AC3E}">
        <p14:creationId xmlns:p14="http://schemas.microsoft.com/office/powerpoint/2010/main" val="1637493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itle 1"/>
          <p:cNvSpPr>
            <a:spLocks noGrp="1"/>
          </p:cNvSpPr>
          <p:nvPr>
            <p:ph type="title"/>
          </p:nvPr>
        </p:nvSpPr>
        <p:spPr>
          <a:xfrm>
            <a:off x="508000" y="228600"/>
            <a:ext cx="11379200" cy="1054764"/>
          </a:xfrm>
        </p:spPr>
        <p:txBody>
          <a:bodyPr>
            <a:normAutofit fontScale="90000"/>
          </a:bodyPr>
          <a:lstStyle/>
          <a:p>
            <a:r>
              <a:rPr lang="en-US" sz="4000" b="1" dirty="0">
                <a:solidFill>
                  <a:srgbClr val="FF0000"/>
                </a:solidFill>
              </a:rPr>
              <a:t>Exercise 2:</a:t>
            </a:r>
            <a:r>
              <a:rPr lang="en-US" sz="4000" b="1" dirty="0"/>
              <a:t> </a:t>
            </a:r>
            <a:r>
              <a:rPr lang="en-US" sz="4000" dirty="0"/>
              <a:t>Please complete the following code. </a:t>
            </a:r>
            <a:r>
              <a:rPr lang="en-US" dirty="0">
                <a:latin typeface="Courier New"/>
                <a:ea typeface="MS PGothic" charset="0"/>
                <a:cs typeface="Courier New"/>
              </a:rPr>
              <a:t>release()</a:t>
            </a:r>
          </a:p>
        </p:txBody>
      </p:sp>
      <p:sp>
        <p:nvSpPr>
          <p:cNvPr id="26629" name="Content Placeholder 2"/>
          <p:cNvSpPr>
            <a:spLocks noGrp="1"/>
          </p:cNvSpPr>
          <p:nvPr>
            <p:ph idx="1"/>
          </p:nvPr>
        </p:nvSpPr>
        <p:spPr>
          <a:xfrm>
            <a:off x="3200400" y="1550988"/>
            <a:ext cx="6324600" cy="1725612"/>
          </a:xfrm>
        </p:spPr>
        <p:txBody>
          <a:bodyPr>
            <a:normAutofit/>
          </a:bodyPr>
          <a:lstStyle/>
          <a:p>
            <a:pPr marL="0" indent="0">
              <a:buNone/>
            </a:pPr>
            <a:r>
              <a:rPr lang="en-US" sz="2800" dirty="0">
                <a:latin typeface="Courier New" charset="0"/>
                <a:ea typeface="MS PGothic" charset="0"/>
                <a:cs typeface="Courier New" charset="0"/>
              </a:rPr>
              <a:t>release() { </a:t>
            </a:r>
          </a:p>
          <a:p>
            <a:pPr marL="0" indent="0">
              <a:buNone/>
            </a:pPr>
            <a:r>
              <a:rPr lang="en-US" sz="2800" dirty="0">
                <a:latin typeface="Courier New" charset="0"/>
                <a:ea typeface="MS PGothic" charset="0"/>
                <a:cs typeface="Courier New" charset="0"/>
              </a:rPr>
              <a:t>   </a:t>
            </a:r>
            <a:r>
              <a:rPr lang="en-US" sz="2800" dirty="0">
                <a:solidFill>
                  <a:srgbClr val="FF0000"/>
                </a:solidFill>
                <a:latin typeface="Courier New" charset="0"/>
                <a:ea typeface="MS PGothic" charset="0"/>
                <a:cs typeface="Courier New" charset="0"/>
              </a:rPr>
              <a:t>available = true;</a:t>
            </a:r>
            <a:r>
              <a:rPr lang="en-US" sz="2800" dirty="0">
                <a:latin typeface="Courier New" charset="0"/>
                <a:ea typeface="MS PGothic" charset="0"/>
                <a:cs typeface="Courier New" charset="0"/>
              </a:rPr>
              <a:t> </a:t>
            </a:r>
          </a:p>
          <a:p>
            <a:pPr marL="0" indent="0">
              <a:buNone/>
            </a:pPr>
            <a:r>
              <a:rPr lang="en-US" sz="2800" dirty="0">
                <a:latin typeface="Courier New" charset="0"/>
                <a:ea typeface="MS PGothic" charset="0"/>
                <a:cs typeface="Courier New" charset="0"/>
              </a:rPr>
              <a:t>} </a:t>
            </a:r>
          </a:p>
          <a:p>
            <a:pPr marL="0" indent="0">
              <a:buNone/>
            </a:pPr>
            <a:endParaRPr lang="en-US" sz="2800" dirty="0">
              <a:latin typeface="Courier New" charset="0"/>
              <a:ea typeface="MS PGothic" charset="0"/>
              <a:cs typeface="Courier New" charset="0"/>
            </a:endParaRPr>
          </a:p>
          <a:p>
            <a:pPr marL="0" indent="0">
              <a:buNone/>
            </a:pPr>
            <a:endParaRPr lang="en-US" sz="2800" dirty="0">
              <a:latin typeface="Courier New" charset="0"/>
              <a:ea typeface="MS PGothic" charset="0"/>
              <a:cs typeface="Courier New" charset="0"/>
            </a:endParaRPr>
          </a:p>
          <a:p>
            <a:pPr marL="0" indent="0">
              <a:buNone/>
            </a:pPr>
            <a:endParaRPr lang="en-US" sz="2800" dirty="0">
              <a:latin typeface="Helvetica" charset="0"/>
              <a:ea typeface="MS PGothic" charset="0"/>
            </a:endParaRPr>
          </a:p>
        </p:txBody>
      </p:sp>
      <p:sp>
        <p:nvSpPr>
          <p:cNvPr id="2" name="Slide Number Placeholder 1"/>
          <p:cNvSpPr>
            <a:spLocks noGrp="1"/>
          </p:cNvSpPr>
          <p:nvPr>
            <p:ph type="sldNum" sz="quarter" idx="4"/>
          </p:nvPr>
        </p:nvSpPr>
        <p:spPr/>
        <p:txBody>
          <a:bodyPr/>
          <a:lstStyle/>
          <a:p>
            <a:fld id="{8353CCE1-ED68-4673-B2B8-9A8ACC32B759}" type="slidenum">
              <a:rPr lang="en-US" smtClean="0"/>
              <a:pPr/>
              <a:t>3</a:t>
            </a:fld>
            <a:endParaRPr lang="en-US" dirty="0"/>
          </a:p>
        </p:txBody>
      </p:sp>
      <p:sp>
        <p:nvSpPr>
          <p:cNvPr id="5" name="Content Placeholder 2"/>
          <p:cNvSpPr txBox="1">
            <a:spLocks/>
          </p:cNvSpPr>
          <p:nvPr/>
        </p:nvSpPr>
        <p:spPr>
          <a:xfrm>
            <a:off x="3200400" y="3810000"/>
            <a:ext cx="6324600" cy="28194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3000" dirty="0">
                <a:latin typeface="Courier New" charset="0"/>
                <a:ea typeface="MS PGothic" charset="0"/>
                <a:cs typeface="Courier New" charset="0"/>
              </a:rPr>
              <a:t>do { </a:t>
            </a:r>
          </a:p>
          <a:p>
            <a:pPr marL="0" indent="0">
              <a:buNone/>
            </a:pPr>
            <a:r>
              <a:rPr lang="en-US" sz="3000" i="1" dirty="0">
                <a:latin typeface="Courier New" charset="0"/>
                <a:ea typeface="MS PGothic" charset="0"/>
                <a:cs typeface="Courier New" charset="0"/>
              </a:rPr>
              <a:t>    </a:t>
            </a:r>
            <a:r>
              <a:rPr lang="en-US" sz="3000" i="1" dirty="0">
                <a:solidFill>
                  <a:srgbClr val="FF0000"/>
                </a:solidFill>
                <a:latin typeface="Courier New" charset="0"/>
                <a:ea typeface="MS PGothic" charset="0"/>
                <a:cs typeface="Courier New" charset="0"/>
              </a:rPr>
              <a:t>acquire lock</a:t>
            </a:r>
          </a:p>
          <a:p>
            <a:pPr marL="0" indent="0">
              <a:buNone/>
            </a:pPr>
            <a:r>
              <a:rPr lang="en-US" sz="3000" dirty="0">
                <a:latin typeface="Courier New" charset="0"/>
                <a:ea typeface="MS PGothic" charset="0"/>
                <a:cs typeface="Courier New" charset="0"/>
              </a:rPr>
              <a:t>        critical section</a:t>
            </a:r>
          </a:p>
          <a:p>
            <a:pPr marL="0" indent="0">
              <a:buNone/>
            </a:pPr>
            <a:r>
              <a:rPr lang="en-US" sz="3000" i="1" dirty="0">
                <a:latin typeface="Courier New" charset="0"/>
                <a:ea typeface="MS PGothic" charset="0"/>
                <a:cs typeface="Courier New" charset="0"/>
              </a:rPr>
              <a:t>    </a:t>
            </a:r>
            <a:r>
              <a:rPr lang="en-US" sz="3000" i="1" dirty="0">
                <a:solidFill>
                  <a:srgbClr val="FF0000"/>
                </a:solidFill>
                <a:latin typeface="Courier New" charset="0"/>
                <a:ea typeface="MS PGothic" charset="0"/>
                <a:cs typeface="Courier New" charset="0"/>
              </a:rPr>
              <a:t>release lock </a:t>
            </a:r>
          </a:p>
          <a:p>
            <a:pPr marL="0" indent="0">
              <a:buNone/>
            </a:pPr>
            <a:r>
              <a:rPr lang="en-US" sz="3000" dirty="0">
                <a:latin typeface="Courier New" charset="0"/>
                <a:ea typeface="MS PGothic" charset="0"/>
                <a:cs typeface="Courier New" charset="0"/>
              </a:rPr>
              <a:t>        remainder section </a:t>
            </a:r>
          </a:p>
          <a:p>
            <a:pPr marL="0" indent="0">
              <a:buNone/>
            </a:pPr>
            <a:r>
              <a:rPr lang="en-US" sz="3000" dirty="0">
                <a:latin typeface="Courier New" charset="0"/>
                <a:ea typeface="MS PGothic" charset="0"/>
                <a:cs typeface="Courier New" charset="0"/>
              </a:rPr>
              <a:t>} while (true); </a:t>
            </a:r>
          </a:p>
          <a:p>
            <a:pPr marL="0" indent="0">
              <a:buNone/>
            </a:pPr>
            <a:endParaRPr lang="en-US" sz="3000" dirty="0">
              <a:latin typeface="Courier New" charset="0"/>
              <a:ea typeface="MS PGothic" charset="0"/>
              <a:cs typeface="Courier New" charset="0"/>
            </a:endParaRPr>
          </a:p>
          <a:p>
            <a:pPr marL="0" indent="0">
              <a:buNone/>
            </a:pPr>
            <a:endParaRPr lang="en-US" sz="2800" dirty="0">
              <a:latin typeface="Helvetica" charset="0"/>
              <a:ea typeface="MS PGothic" charset="0"/>
            </a:endParaRPr>
          </a:p>
        </p:txBody>
      </p:sp>
      <p:sp>
        <p:nvSpPr>
          <p:cNvPr id="6" name="Rectangle 5"/>
          <p:cNvSpPr/>
          <p:nvPr/>
        </p:nvSpPr>
        <p:spPr>
          <a:xfrm>
            <a:off x="6362700" y="2018635"/>
            <a:ext cx="1553966" cy="57216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a:off x="5867400" y="4114800"/>
            <a:ext cx="1553966" cy="57216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5715000" y="5029200"/>
            <a:ext cx="1553966" cy="49463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1314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6"/>
                                        </p:tgtEl>
                                        <p:attrNameLst>
                                          <p:attrName>ppt_w</p:attrName>
                                        </p:attrNameLst>
                                      </p:cBhvr>
                                      <p:tavLst>
                                        <p:tav tm="0">
                                          <p:val>
                                            <p:strVal val="ppt_w"/>
                                          </p:val>
                                        </p:tav>
                                        <p:tav tm="100000">
                                          <p:val>
                                            <p:fltVal val="0"/>
                                          </p:val>
                                        </p:tav>
                                      </p:tavLst>
                                    </p:anim>
                                    <p:anim calcmode="lin" valueType="num">
                                      <p:cBhvr>
                                        <p:cTn id="7" dur="500"/>
                                        <p:tgtEl>
                                          <p:spTgt spid="6"/>
                                        </p:tgtEl>
                                        <p:attrNameLst>
                                          <p:attrName>ppt_h</p:attrName>
                                        </p:attrNameLst>
                                      </p:cBhvr>
                                      <p:tavLst>
                                        <p:tav tm="0">
                                          <p:val>
                                            <p:strVal val="ppt_h"/>
                                          </p:val>
                                        </p:tav>
                                        <p:tav tm="100000">
                                          <p:val>
                                            <p:fltVal val="0"/>
                                          </p:val>
                                        </p:tav>
                                      </p:tavLst>
                                    </p:anim>
                                    <p:animEffect transition="out" filter="fad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0" nodeType="clickEffect">
                                  <p:stCondLst>
                                    <p:cond delay="0"/>
                                  </p:stCondLst>
                                  <p:childTnLst>
                                    <p:anim calcmode="lin" valueType="num">
                                      <p:cBhvr>
                                        <p:cTn id="13" dur="500"/>
                                        <p:tgtEl>
                                          <p:spTgt spid="7"/>
                                        </p:tgtEl>
                                        <p:attrNameLst>
                                          <p:attrName>ppt_w</p:attrName>
                                        </p:attrNameLst>
                                      </p:cBhvr>
                                      <p:tavLst>
                                        <p:tav tm="0">
                                          <p:val>
                                            <p:strVal val="ppt_w"/>
                                          </p:val>
                                        </p:tav>
                                        <p:tav tm="100000">
                                          <p:val>
                                            <p:fltVal val="0"/>
                                          </p:val>
                                        </p:tav>
                                      </p:tavLst>
                                    </p:anim>
                                    <p:anim calcmode="lin" valueType="num">
                                      <p:cBhvr>
                                        <p:cTn id="14" dur="500"/>
                                        <p:tgtEl>
                                          <p:spTgt spid="7"/>
                                        </p:tgtEl>
                                        <p:attrNameLst>
                                          <p:attrName>ppt_h</p:attrName>
                                        </p:attrNameLst>
                                      </p:cBhvr>
                                      <p:tavLst>
                                        <p:tav tm="0">
                                          <p:val>
                                            <p:strVal val="ppt_h"/>
                                          </p:val>
                                        </p:tav>
                                        <p:tav tm="100000">
                                          <p:val>
                                            <p:fltVal val="0"/>
                                          </p:val>
                                        </p:tav>
                                      </p:tavLst>
                                    </p:anim>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grpId="0" nodeType="clickEffect">
                                  <p:stCondLst>
                                    <p:cond delay="0"/>
                                  </p:stCondLst>
                                  <p:childTnLst>
                                    <p:anim calcmode="lin" valueType="num">
                                      <p:cBhvr>
                                        <p:cTn id="20" dur="500"/>
                                        <p:tgtEl>
                                          <p:spTgt spid="8"/>
                                        </p:tgtEl>
                                        <p:attrNameLst>
                                          <p:attrName>ppt_w</p:attrName>
                                        </p:attrNameLst>
                                      </p:cBhvr>
                                      <p:tavLst>
                                        <p:tav tm="0">
                                          <p:val>
                                            <p:strVal val="ppt_w"/>
                                          </p:val>
                                        </p:tav>
                                        <p:tav tm="100000">
                                          <p:val>
                                            <p:fltVal val="0"/>
                                          </p:val>
                                        </p:tav>
                                      </p:tavLst>
                                    </p:anim>
                                    <p:anim calcmode="lin" valueType="num">
                                      <p:cBhvr>
                                        <p:cTn id="21" dur="500"/>
                                        <p:tgtEl>
                                          <p:spTgt spid="8"/>
                                        </p:tgtEl>
                                        <p:attrNameLst>
                                          <p:attrName>ppt_h</p:attrName>
                                        </p:attrNameLst>
                                      </p:cBhvr>
                                      <p:tavLst>
                                        <p:tav tm="0">
                                          <p:val>
                                            <p:strVal val="ppt_h"/>
                                          </p:val>
                                        </p:tav>
                                        <p:tav tm="100000">
                                          <p:val>
                                            <p:fltVal val="0"/>
                                          </p:val>
                                        </p:tav>
                                      </p:tavLst>
                                    </p:anim>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2447926" y="190500"/>
            <a:ext cx="7762875" cy="952500"/>
          </a:xfrm>
        </p:spPr>
        <p:txBody>
          <a:bodyPr>
            <a:normAutofit/>
          </a:bodyPr>
          <a:lstStyle/>
          <a:p>
            <a:pPr eaLnBrk="1" hangingPunct="1"/>
            <a:r>
              <a:rPr lang="en-US" dirty="0">
                <a:ea typeface="MS PGothic" charset="0"/>
              </a:rPr>
              <a:t>Problems with Sema</a:t>
            </a:r>
            <a:r>
              <a:rPr lang="en-US" dirty="0">
                <a:latin typeface="Arial" charset="0"/>
                <a:ea typeface="MS PGothic" charset="0"/>
              </a:rPr>
              <a:t>phores</a:t>
            </a:r>
          </a:p>
        </p:txBody>
      </p:sp>
      <p:sp>
        <p:nvSpPr>
          <p:cNvPr id="45059" name="Rectangle 3"/>
          <p:cNvSpPr>
            <a:spLocks noGrp="1" noChangeArrowheads="1"/>
          </p:cNvSpPr>
          <p:nvPr>
            <p:ph idx="1"/>
          </p:nvPr>
        </p:nvSpPr>
        <p:spPr>
          <a:xfrm>
            <a:off x="2351088" y="1282701"/>
            <a:ext cx="6959600" cy="4860925"/>
          </a:xfrm>
        </p:spPr>
        <p:txBody>
          <a:bodyPr>
            <a:normAutofit fontScale="92500"/>
          </a:bodyPr>
          <a:lstStyle/>
          <a:p>
            <a:r>
              <a:rPr lang="en-US" dirty="0">
                <a:latin typeface="+mj-lt"/>
                <a:ea typeface="MS PGothic" charset="0"/>
              </a:rPr>
              <a:t> </a:t>
            </a:r>
            <a:r>
              <a:rPr lang="en-US" dirty="0">
                <a:solidFill>
                  <a:srgbClr val="FF0000"/>
                </a:solidFill>
                <a:latin typeface="+mj-lt"/>
                <a:ea typeface="MS PGothic" charset="0"/>
              </a:rPr>
              <a:t>Incorrect use </a:t>
            </a:r>
            <a:r>
              <a:rPr lang="en-US" dirty="0">
                <a:latin typeface="+mj-lt"/>
                <a:ea typeface="MS PGothic" charset="0"/>
              </a:rPr>
              <a:t>of semaphore operations:</a:t>
            </a:r>
            <a:br>
              <a:rPr lang="en-US" dirty="0">
                <a:latin typeface="+mj-lt"/>
                <a:ea typeface="MS PGothic" charset="0"/>
              </a:rPr>
            </a:br>
            <a:endParaRPr lang="en-US" dirty="0">
              <a:latin typeface="+mj-lt"/>
              <a:ea typeface="MS PGothic" charset="0"/>
            </a:endParaRPr>
          </a:p>
          <a:p>
            <a:pPr lvl="1"/>
            <a:r>
              <a:rPr lang="en-US" dirty="0">
                <a:latin typeface="+mj-lt"/>
                <a:ea typeface="MS PGothic" charset="0"/>
              </a:rPr>
              <a:t> signal (</a:t>
            </a:r>
            <a:r>
              <a:rPr lang="en-US" dirty="0" err="1">
                <a:latin typeface="+mj-lt"/>
                <a:ea typeface="MS PGothic" charset="0"/>
              </a:rPr>
              <a:t>mutex</a:t>
            </a:r>
            <a:r>
              <a:rPr lang="en-US" dirty="0">
                <a:latin typeface="+mj-lt"/>
                <a:ea typeface="MS PGothic" charset="0"/>
              </a:rPr>
              <a:t>)  ….  wait (</a:t>
            </a:r>
            <a:r>
              <a:rPr lang="en-US" dirty="0" err="1">
                <a:latin typeface="+mj-lt"/>
                <a:ea typeface="MS PGothic" charset="0"/>
              </a:rPr>
              <a:t>mutex</a:t>
            </a:r>
            <a:r>
              <a:rPr lang="en-US" dirty="0">
                <a:latin typeface="+mj-lt"/>
                <a:ea typeface="MS PGothic" charset="0"/>
              </a:rPr>
              <a:t>)</a:t>
            </a:r>
            <a:br>
              <a:rPr lang="en-US" dirty="0">
                <a:latin typeface="+mj-lt"/>
                <a:ea typeface="MS PGothic" charset="0"/>
              </a:rPr>
            </a:br>
            <a:endParaRPr lang="en-US" dirty="0">
              <a:latin typeface="+mj-lt"/>
              <a:ea typeface="MS PGothic" charset="0"/>
            </a:endParaRPr>
          </a:p>
          <a:p>
            <a:pPr lvl="1"/>
            <a:r>
              <a:rPr lang="en-US" dirty="0">
                <a:latin typeface="+mj-lt"/>
                <a:ea typeface="MS PGothic" charset="0"/>
              </a:rPr>
              <a:t> wait (</a:t>
            </a:r>
            <a:r>
              <a:rPr lang="en-US" dirty="0" err="1">
                <a:latin typeface="+mj-lt"/>
                <a:ea typeface="MS PGothic" charset="0"/>
              </a:rPr>
              <a:t>mutex</a:t>
            </a:r>
            <a:r>
              <a:rPr lang="en-US" dirty="0">
                <a:latin typeface="+mj-lt"/>
                <a:ea typeface="MS PGothic" charset="0"/>
              </a:rPr>
              <a:t>)  …  wait (</a:t>
            </a:r>
            <a:r>
              <a:rPr lang="en-US" dirty="0" err="1">
                <a:latin typeface="+mj-lt"/>
                <a:ea typeface="MS PGothic" charset="0"/>
              </a:rPr>
              <a:t>mutex</a:t>
            </a:r>
            <a:r>
              <a:rPr lang="en-US" dirty="0">
                <a:latin typeface="+mj-lt"/>
                <a:ea typeface="MS PGothic" charset="0"/>
              </a:rPr>
              <a:t>)</a:t>
            </a:r>
          </a:p>
          <a:p>
            <a:pPr lvl="1"/>
            <a:endParaRPr lang="en-US" dirty="0">
              <a:latin typeface="+mj-lt"/>
              <a:ea typeface="MS PGothic" charset="0"/>
            </a:endParaRPr>
          </a:p>
          <a:p>
            <a:pPr lvl="1"/>
            <a:r>
              <a:rPr lang="en-US" dirty="0">
                <a:latin typeface="+mj-lt"/>
                <a:ea typeface="MS PGothic" charset="0"/>
              </a:rPr>
              <a:t> Omitting  of wait (</a:t>
            </a:r>
            <a:r>
              <a:rPr lang="en-US" dirty="0" err="1">
                <a:latin typeface="+mj-lt"/>
                <a:ea typeface="MS PGothic" charset="0"/>
              </a:rPr>
              <a:t>mutex</a:t>
            </a:r>
            <a:r>
              <a:rPr lang="en-US" dirty="0">
                <a:latin typeface="+mj-lt"/>
                <a:ea typeface="MS PGothic" charset="0"/>
              </a:rPr>
              <a:t>) or signal (</a:t>
            </a:r>
            <a:r>
              <a:rPr lang="en-US" dirty="0" err="1">
                <a:latin typeface="+mj-lt"/>
                <a:ea typeface="MS PGothic" charset="0"/>
              </a:rPr>
              <a:t>mutex</a:t>
            </a:r>
            <a:r>
              <a:rPr lang="en-US" dirty="0">
                <a:latin typeface="+mj-lt"/>
                <a:ea typeface="MS PGothic" charset="0"/>
              </a:rPr>
              <a:t>) (or both)</a:t>
            </a:r>
          </a:p>
          <a:p>
            <a:pPr lvl="1"/>
            <a:endParaRPr lang="en-US" dirty="0">
              <a:latin typeface="+mj-lt"/>
              <a:ea typeface="MS PGothic" charset="0"/>
            </a:endParaRPr>
          </a:p>
          <a:p>
            <a:r>
              <a:rPr lang="en-US" dirty="0">
                <a:latin typeface="+mj-lt"/>
                <a:ea typeface="MS PGothic" charset="0"/>
              </a:rPr>
              <a:t>   Deadlock and starvation are possible.</a:t>
            </a:r>
          </a:p>
          <a:p>
            <a:endParaRPr lang="en-US" dirty="0">
              <a:latin typeface="Helvetica" charset="0"/>
              <a:ea typeface="MS PGothic" charset="0"/>
            </a:endParaRPr>
          </a:p>
          <a:p>
            <a:endParaRPr lang="en-US" dirty="0">
              <a:latin typeface="Helvetica" charset="0"/>
              <a:ea typeface="MS PGothic" charset="0"/>
            </a:endParaRPr>
          </a:p>
          <a:p>
            <a:endParaRPr lang="en-US" dirty="0">
              <a:latin typeface="Helvetica" charset="0"/>
              <a:ea typeface="MS PGothic" charset="0"/>
            </a:endParaRPr>
          </a:p>
        </p:txBody>
      </p:sp>
      <p:sp>
        <p:nvSpPr>
          <p:cNvPr id="2" name="Slide Number Placeholder 1"/>
          <p:cNvSpPr>
            <a:spLocks noGrp="1"/>
          </p:cNvSpPr>
          <p:nvPr>
            <p:ph type="sldNum" sz="quarter" idx="4"/>
          </p:nvPr>
        </p:nvSpPr>
        <p:spPr/>
        <p:txBody>
          <a:bodyPr/>
          <a:lstStyle/>
          <a:p>
            <a:fld id="{8353CCE1-ED68-4673-B2B8-9A8ACC32B759}" type="slidenum">
              <a:rPr lang="en-US" smtClean="0"/>
              <a:pPr/>
              <a:t>30</a:t>
            </a:fld>
            <a:endParaRPr lang="en-US" dirty="0"/>
          </a:p>
        </p:txBody>
      </p:sp>
    </p:spTree>
    <p:extLst>
      <p:ext uri="{BB962C8B-B14F-4D97-AF65-F5344CB8AC3E}">
        <p14:creationId xmlns:p14="http://schemas.microsoft.com/office/powerpoint/2010/main" val="1421819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981200" y="176213"/>
            <a:ext cx="8229600" cy="814387"/>
          </a:xfrm>
        </p:spPr>
        <p:txBody>
          <a:bodyPr>
            <a:noAutofit/>
          </a:bodyPr>
          <a:lstStyle/>
          <a:p>
            <a:pPr eaLnBrk="1" hangingPunct="1"/>
            <a:r>
              <a:rPr lang="en-US" dirty="0">
                <a:ea typeface="MS PGothic" charset="0"/>
              </a:rPr>
              <a:t>Monitors</a:t>
            </a:r>
          </a:p>
        </p:txBody>
      </p:sp>
      <p:sp>
        <p:nvSpPr>
          <p:cNvPr id="46083" name="Rectangle 3"/>
          <p:cNvSpPr>
            <a:spLocks noGrp="1" noChangeArrowheads="1"/>
          </p:cNvSpPr>
          <p:nvPr>
            <p:ph idx="1"/>
          </p:nvPr>
        </p:nvSpPr>
        <p:spPr>
          <a:xfrm>
            <a:off x="2057401" y="990602"/>
            <a:ext cx="8458199" cy="5410199"/>
          </a:xfrm>
        </p:spPr>
        <p:txBody>
          <a:bodyPr>
            <a:normAutofit/>
          </a:bodyPr>
          <a:lstStyle/>
          <a:p>
            <a:pPr>
              <a:lnSpc>
                <a:spcPct val="80000"/>
              </a:lnSpc>
            </a:pPr>
            <a:r>
              <a:rPr lang="en-US" sz="2400" dirty="0">
                <a:ea typeface="MS PGothic" charset="0"/>
              </a:rPr>
              <a:t>A high-level abstraction for process synchronization</a:t>
            </a:r>
          </a:p>
          <a:p>
            <a:pPr>
              <a:lnSpc>
                <a:spcPct val="80000"/>
              </a:lnSpc>
            </a:pPr>
            <a:r>
              <a:rPr lang="en-US" sz="2400" dirty="0">
                <a:ea typeface="MS PGothic" charset="0"/>
              </a:rPr>
              <a:t>Abstract data type: internal variables only accessible by code within the procedure</a:t>
            </a:r>
          </a:p>
          <a:p>
            <a:pPr>
              <a:lnSpc>
                <a:spcPct val="80000"/>
              </a:lnSpc>
            </a:pPr>
            <a:r>
              <a:rPr lang="en-US" sz="2400" dirty="0">
                <a:ea typeface="MS PGothic" charset="0"/>
              </a:rPr>
              <a:t>Only </a:t>
            </a:r>
            <a:r>
              <a:rPr lang="en-US" sz="2400" dirty="0">
                <a:solidFill>
                  <a:srgbClr val="FF0000"/>
                </a:solidFill>
                <a:ea typeface="MS PGothic" charset="0"/>
              </a:rPr>
              <a:t>one process</a:t>
            </a:r>
            <a:r>
              <a:rPr lang="en-US" sz="2400" dirty="0">
                <a:ea typeface="MS PGothic" charset="0"/>
              </a:rPr>
              <a:t> may be active within the monitor at a time</a:t>
            </a:r>
          </a:p>
          <a:p>
            <a:pPr>
              <a:lnSpc>
                <a:spcPct val="80000"/>
              </a:lnSpc>
            </a:pPr>
            <a:r>
              <a:rPr lang="en-US" sz="2400" dirty="0">
                <a:ea typeface="MS PGothic" charset="0"/>
              </a:rPr>
              <a:t>But not powerful enough to model some synchronization schemes</a:t>
            </a:r>
            <a:endParaRPr lang="en-US" sz="1400" dirty="0">
              <a:solidFill>
                <a:srgbClr val="0000FF"/>
              </a:solidFill>
              <a:latin typeface="Helvetica" charset="0"/>
              <a:ea typeface="MS PGothic" charset="0"/>
            </a:endParaRPr>
          </a:p>
          <a:p>
            <a:pPr lvl="2">
              <a:lnSpc>
                <a:spcPct val="80000"/>
              </a:lnSpc>
              <a:buFont typeface="Webdings" charset="0"/>
              <a:buNone/>
            </a:pPr>
            <a:endParaRPr lang="en-US" sz="1400" dirty="0">
              <a:solidFill>
                <a:srgbClr val="0000FF"/>
              </a:solidFill>
              <a:latin typeface="Helvetica" charset="0"/>
              <a:ea typeface="MS PGothic" charset="0"/>
            </a:endParaRPr>
          </a:p>
          <a:p>
            <a:pPr lvl="2">
              <a:lnSpc>
                <a:spcPct val="80000"/>
              </a:lnSpc>
              <a:buFont typeface="Webdings" charset="0"/>
              <a:buNone/>
            </a:pPr>
            <a:r>
              <a:rPr lang="en-US" sz="2000" dirty="0">
                <a:solidFill>
                  <a:srgbClr val="000000"/>
                </a:solidFill>
                <a:latin typeface="Courier New" charset="0"/>
                <a:ea typeface="MS PGothic" charset="0"/>
              </a:rPr>
              <a:t>monitor monitor-name</a:t>
            </a:r>
          </a:p>
          <a:p>
            <a:pPr lvl="2">
              <a:lnSpc>
                <a:spcPct val="80000"/>
              </a:lnSpc>
              <a:buFont typeface="Webdings" charset="0"/>
              <a:buNone/>
            </a:pPr>
            <a:r>
              <a:rPr lang="en-US" sz="2000" dirty="0">
                <a:solidFill>
                  <a:srgbClr val="000000"/>
                </a:solidFill>
                <a:latin typeface="Courier New" charset="0"/>
                <a:ea typeface="MS PGothic" charset="0"/>
              </a:rPr>
              <a:t>{</a:t>
            </a:r>
          </a:p>
          <a:p>
            <a:pPr lvl="2">
              <a:lnSpc>
                <a:spcPct val="80000"/>
              </a:lnSpc>
              <a:buFont typeface="Webdings" charset="0"/>
              <a:buNone/>
            </a:pPr>
            <a:r>
              <a:rPr lang="en-US" sz="2000" dirty="0">
                <a:solidFill>
                  <a:srgbClr val="000000"/>
                </a:solidFill>
                <a:latin typeface="Courier New" charset="0"/>
                <a:ea typeface="MS PGothic" charset="0"/>
              </a:rPr>
              <a:t>	 // shared variable declarations</a:t>
            </a:r>
          </a:p>
          <a:p>
            <a:pPr lvl="2">
              <a:lnSpc>
                <a:spcPct val="80000"/>
              </a:lnSpc>
              <a:buFont typeface="Webdings" charset="0"/>
              <a:buNone/>
            </a:pPr>
            <a:r>
              <a:rPr lang="en-US" sz="2000" dirty="0">
                <a:solidFill>
                  <a:srgbClr val="000000"/>
                </a:solidFill>
                <a:latin typeface="Courier New" charset="0"/>
                <a:ea typeface="MS PGothic" charset="0"/>
              </a:rPr>
              <a:t>	 </a:t>
            </a:r>
            <a:r>
              <a:rPr lang="en-US" sz="2000" dirty="0">
                <a:solidFill>
                  <a:srgbClr val="FF0000"/>
                </a:solidFill>
                <a:latin typeface="Courier New" charset="0"/>
                <a:ea typeface="MS PGothic" charset="0"/>
              </a:rPr>
              <a:t>procedure P1 (…) { …. }</a:t>
            </a:r>
          </a:p>
          <a:p>
            <a:pPr lvl="2">
              <a:lnSpc>
                <a:spcPct val="80000"/>
              </a:lnSpc>
              <a:buFont typeface="Webdings" charset="0"/>
              <a:buNone/>
            </a:pPr>
            <a:endParaRPr lang="en-US" sz="2000" dirty="0">
              <a:solidFill>
                <a:srgbClr val="FF0000"/>
              </a:solidFill>
              <a:latin typeface="Courier New" charset="0"/>
              <a:ea typeface="MS PGothic" charset="0"/>
            </a:endParaRPr>
          </a:p>
          <a:p>
            <a:pPr lvl="2">
              <a:lnSpc>
                <a:spcPct val="80000"/>
              </a:lnSpc>
              <a:buFont typeface="Webdings" charset="0"/>
              <a:buNone/>
            </a:pPr>
            <a:r>
              <a:rPr lang="en-US" sz="2000" dirty="0">
                <a:solidFill>
                  <a:srgbClr val="FF0000"/>
                </a:solidFill>
                <a:latin typeface="Courier New" charset="0"/>
                <a:ea typeface="MS PGothic" charset="0"/>
              </a:rPr>
              <a:t>	 procedure </a:t>
            </a:r>
            <a:r>
              <a:rPr lang="en-US" sz="2000" dirty="0" err="1">
                <a:solidFill>
                  <a:srgbClr val="FF0000"/>
                </a:solidFill>
                <a:latin typeface="Courier New" charset="0"/>
                <a:ea typeface="MS PGothic" charset="0"/>
              </a:rPr>
              <a:t>Pn</a:t>
            </a:r>
            <a:r>
              <a:rPr lang="en-US" sz="2000" dirty="0">
                <a:solidFill>
                  <a:srgbClr val="FF0000"/>
                </a:solidFill>
                <a:latin typeface="Courier New" charset="0"/>
                <a:ea typeface="MS PGothic" charset="0"/>
              </a:rPr>
              <a:t> (…) {……}</a:t>
            </a:r>
          </a:p>
          <a:p>
            <a:pPr lvl="2">
              <a:lnSpc>
                <a:spcPct val="80000"/>
              </a:lnSpc>
              <a:buFont typeface="Webdings" charset="0"/>
              <a:buNone/>
            </a:pPr>
            <a:endParaRPr lang="en-US" sz="2000" dirty="0">
              <a:solidFill>
                <a:srgbClr val="000000"/>
              </a:solidFill>
              <a:latin typeface="Courier New" charset="0"/>
              <a:ea typeface="MS PGothic" charset="0"/>
            </a:endParaRPr>
          </a:p>
          <a:p>
            <a:pPr lvl="2">
              <a:lnSpc>
                <a:spcPct val="80000"/>
              </a:lnSpc>
              <a:buFont typeface="Webdings" charset="0"/>
              <a:buNone/>
            </a:pPr>
            <a:r>
              <a:rPr lang="en-US" sz="2000" dirty="0">
                <a:solidFill>
                  <a:srgbClr val="000000"/>
                </a:solidFill>
                <a:latin typeface="Courier New" charset="0"/>
                <a:ea typeface="MS PGothic" charset="0"/>
              </a:rPr>
              <a:t>  Initialization code (…) { … }</a:t>
            </a:r>
          </a:p>
          <a:p>
            <a:pPr lvl="2">
              <a:lnSpc>
                <a:spcPct val="80000"/>
              </a:lnSpc>
              <a:buFont typeface="Webdings" charset="0"/>
              <a:buNone/>
            </a:pPr>
            <a:r>
              <a:rPr lang="en-US" sz="2000" dirty="0">
                <a:solidFill>
                  <a:srgbClr val="000000"/>
                </a:solidFill>
                <a:latin typeface="Courier New" charset="0"/>
                <a:ea typeface="MS PGothic" charset="0"/>
              </a:rPr>
              <a:t>	</a:t>
            </a:r>
          </a:p>
          <a:p>
            <a:pPr lvl="2">
              <a:lnSpc>
                <a:spcPct val="80000"/>
              </a:lnSpc>
              <a:buFont typeface="Webdings" charset="0"/>
              <a:buNone/>
            </a:pPr>
            <a:r>
              <a:rPr lang="en-US" sz="2000" dirty="0">
                <a:solidFill>
                  <a:srgbClr val="000000"/>
                </a:solidFill>
                <a:latin typeface="Courier New" charset="0"/>
                <a:ea typeface="MS PGothic" charset="0"/>
              </a:rPr>
              <a:t>}</a:t>
            </a:r>
          </a:p>
        </p:txBody>
      </p:sp>
      <p:sp>
        <p:nvSpPr>
          <p:cNvPr id="2" name="Slide Number Placeholder 1"/>
          <p:cNvSpPr>
            <a:spLocks noGrp="1"/>
          </p:cNvSpPr>
          <p:nvPr>
            <p:ph type="sldNum" sz="quarter" idx="4"/>
          </p:nvPr>
        </p:nvSpPr>
        <p:spPr/>
        <p:txBody>
          <a:bodyPr/>
          <a:lstStyle/>
          <a:p>
            <a:fld id="{8353CCE1-ED68-4673-B2B8-9A8ACC32B759}" type="slidenum">
              <a:rPr lang="en-US" smtClean="0"/>
              <a:pPr/>
              <a:t>31</a:t>
            </a:fld>
            <a:endParaRPr lang="en-US" dirty="0"/>
          </a:p>
        </p:txBody>
      </p:sp>
    </p:spTree>
    <p:extLst>
      <p:ext uri="{BB962C8B-B14F-4D97-AF65-F5344CB8AC3E}">
        <p14:creationId xmlns:p14="http://schemas.microsoft.com/office/powerpoint/2010/main" val="20923990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2438401" y="228601"/>
            <a:ext cx="7464425" cy="838200"/>
          </a:xfrm>
        </p:spPr>
        <p:txBody>
          <a:bodyPr>
            <a:noAutofit/>
          </a:bodyPr>
          <a:lstStyle/>
          <a:p>
            <a:pPr eaLnBrk="1" hangingPunct="1"/>
            <a:r>
              <a:rPr lang="en-US" dirty="0">
                <a:ea typeface="MS PGothic" charset="0"/>
              </a:rPr>
              <a:t>A Monitor</a:t>
            </a:r>
          </a:p>
        </p:txBody>
      </p:sp>
      <p:pic>
        <p:nvPicPr>
          <p:cNvPr id="47107" name="Picture 4" descr="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657600" y="990600"/>
            <a:ext cx="5638800" cy="5360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8353CCE1-ED68-4673-B2B8-9A8ACC32B759}" type="slidenum">
              <a:rPr lang="en-US" smtClean="0"/>
              <a:pPr/>
              <a:t>32</a:t>
            </a:fld>
            <a:endParaRPr lang="en-US"/>
          </a:p>
        </p:txBody>
      </p:sp>
    </p:spTree>
    <p:extLst>
      <p:ext uri="{BB962C8B-B14F-4D97-AF65-F5344CB8AC3E}">
        <p14:creationId xmlns:p14="http://schemas.microsoft.com/office/powerpoint/2010/main" val="3462823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0" y="304801"/>
            <a:ext cx="4648200" cy="1142999"/>
          </a:xfrm>
        </p:spPr>
        <p:txBody>
          <a:bodyPr>
            <a:normAutofit/>
          </a:bodyPr>
          <a:lstStyle/>
          <a:p>
            <a:r>
              <a:rPr lang="en-NZ" spc="200" dirty="0">
                <a:ln w="1905"/>
                <a:solidFill>
                  <a:schemeClr val="bg2">
                    <a:lumMod val="10000"/>
                  </a:schemeClr>
                </a:solidFill>
                <a:effectLst>
                  <a:innerShdw blurRad="69850" dist="43180" dir="5400000">
                    <a:srgbClr val="000000">
                      <a:alpha val="65000"/>
                    </a:srgbClr>
                  </a:innerShdw>
                </a:effectLst>
              </a:rPr>
              <a:t>Semaphore</a:t>
            </a:r>
          </a:p>
        </p:txBody>
      </p:sp>
      <p:pic>
        <p:nvPicPr>
          <p:cNvPr id="3" name="Picture 2"/>
          <p:cNvPicPr>
            <a:picLocks noChangeAspect="1"/>
          </p:cNvPicPr>
          <p:nvPr/>
        </p:nvPicPr>
        <p:blipFill>
          <a:blip r:embed="rId3"/>
          <a:stretch>
            <a:fillRect/>
          </a:stretch>
        </p:blipFill>
        <p:spPr>
          <a:xfrm>
            <a:off x="1905000" y="1600200"/>
            <a:ext cx="8305800" cy="4837082"/>
          </a:xfrm>
          <a:prstGeom prst="rect">
            <a:avLst/>
          </a:prstGeom>
        </p:spPr>
      </p:pic>
      <p:sp>
        <p:nvSpPr>
          <p:cNvPr id="8" name="Slide Number Placeholder 7"/>
          <p:cNvSpPr>
            <a:spLocks noGrp="1"/>
          </p:cNvSpPr>
          <p:nvPr>
            <p:ph type="sldNum" sz="quarter" idx="12"/>
          </p:nvPr>
        </p:nvSpPr>
        <p:spPr/>
        <p:txBody>
          <a:bodyPr/>
          <a:lstStyle/>
          <a:p>
            <a:fld id="{8353CCE1-ED68-4673-B2B8-9A8ACC32B759}" type="slidenum">
              <a:rPr lang="en-US" smtClean="0"/>
              <a:pPr/>
              <a:t>4</a:t>
            </a:fld>
            <a:endParaRPr lang="en-US"/>
          </a:p>
        </p:txBody>
      </p:sp>
    </p:spTree>
    <p:extLst>
      <p:ext uri="{BB962C8B-B14F-4D97-AF65-F5344CB8AC3E}">
        <p14:creationId xmlns:p14="http://schemas.microsoft.com/office/powerpoint/2010/main" val="660207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981200" y="147638"/>
            <a:ext cx="8229600" cy="842962"/>
          </a:xfrm>
        </p:spPr>
        <p:txBody>
          <a:bodyPr>
            <a:noAutofit/>
          </a:bodyPr>
          <a:lstStyle/>
          <a:p>
            <a:pPr eaLnBrk="1" hangingPunct="1"/>
            <a:r>
              <a:rPr lang="en-US" dirty="0">
                <a:latin typeface="+mn-lt"/>
                <a:ea typeface="MS PGothic" charset="0"/>
              </a:rPr>
              <a:t>Semaphore</a:t>
            </a:r>
          </a:p>
        </p:txBody>
      </p:sp>
      <p:sp>
        <p:nvSpPr>
          <p:cNvPr id="27651" name="Rectangle 3"/>
          <p:cNvSpPr>
            <a:spLocks noGrp="1" noChangeArrowheads="1"/>
          </p:cNvSpPr>
          <p:nvPr>
            <p:ph idx="1"/>
          </p:nvPr>
        </p:nvSpPr>
        <p:spPr>
          <a:xfrm>
            <a:off x="1219201" y="1066800"/>
            <a:ext cx="8836026" cy="5181600"/>
          </a:xfrm>
        </p:spPr>
        <p:txBody>
          <a:bodyPr>
            <a:noAutofit/>
          </a:bodyPr>
          <a:lstStyle/>
          <a:p>
            <a:pPr>
              <a:lnSpc>
                <a:spcPct val="90000"/>
              </a:lnSpc>
            </a:pPr>
            <a:r>
              <a:rPr lang="en-US" sz="2800" dirty="0">
                <a:ea typeface="MS PGothic" charset="0"/>
              </a:rPr>
              <a:t>Semaphore </a:t>
            </a:r>
            <a:r>
              <a:rPr lang="en-US" sz="2800" b="1" i="1" dirty="0">
                <a:ea typeface="MS PGothic" charset="0"/>
              </a:rPr>
              <a:t>S:</a:t>
            </a:r>
            <a:r>
              <a:rPr lang="en-US" sz="2800" dirty="0">
                <a:ea typeface="MS PGothic" charset="0"/>
              </a:rPr>
              <a:t> integer variable</a:t>
            </a:r>
          </a:p>
          <a:p>
            <a:pPr marL="0" indent="0">
              <a:lnSpc>
                <a:spcPct val="90000"/>
              </a:lnSpc>
              <a:buNone/>
            </a:pPr>
            <a:endParaRPr lang="en-US" sz="2800" dirty="0">
              <a:ea typeface="MS PGothic" charset="0"/>
            </a:endParaRPr>
          </a:p>
          <a:p>
            <a:pPr>
              <a:lnSpc>
                <a:spcPct val="90000"/>
              </a:lnSpc>
            </a:pPr>
            <a:r>
              <a:rPr lang="en-US" sz="2800" dirty="0">
                <a:ea typeface="MS PGothic" charset="0"/>
              </a:rPr>
              <a:t>Two </a:t>
            </a:r>
            <a:r>
              <a:rPr lang="en-US" sz="2800" dirty="0">
                <a:solidFill>
                  <a:srgbClr val="FF0000"/>
                </a:solidFill>
                <a:ea typeface="MS PGothic" charset="0"/>
              </a:rPr>
              <a:t>atomic</a:t>
            </a:r>
            <a:r>
              <a:rPr lang="en-US" sz="2800" dirty="0">
                <a:ea typeface="MS PGothic" charset="0"/>
              </a:rPr>
              <a:t> operations</a:t>
            </a:r>
          </a:p>
          <a:p>
            <a:pPr lvl="1">
              <a:lnSpc>
                <a:spcPct val="90000"/>
              </a:lnSpc>
            </a:pPr>
            <a:r>
              <a:rPr lang="en-US" b="1" dirty="0">
                <a:solidFill>
                  <a:srgbClr val="000000"/>
                </a:solidFill>
                <a:ea typeface="MS PGothic" charset="0"/>
              </a:rPr>
              <a:t>wait()</a:t>
            </a:r>
            <a:r>
              <a:rPr lang="en-US" dirty="0">
                <a:solidFill>
                  <a:srgbClr val="000000"/>
                </a:solidFill>
                <a:ea typeface="MS PGothic" charset="0"/>
              </a:rPr>
              <a:t> and </a:t>
            </a:r>
            <a:r>
              <a:rPr lang="en-US" b="1" dirty="0">
                <a:solidFill>
                  <a:srgbClr val="000000"/>
                </a:solidFill>
                <a:ea typeface="MS PGothic" charset="0"/>
              </a:rPr>
              <a:t>signal()</a:t>
            </a:r>
          </a:p>
          <a:p>
            <a:pPr lvl="1">
              <a:lnSpc>
                <a:spcPct val="90000"/>
              </a:lnSpc>
            </a:pPr>
            <a:r>
              <a:rPr lang="en-US" dirty="0">
                <a:ea typeface="MS PGothic" charset="0"/>
              </a:rPr>
              <a:t>Also called </a:t>
            </a:r>
            <a:r>
              <a:rPr lang="en-US" b="1" dirty="0">
                <a:solidFill>
                  <a:srgbClr val="000000"/>
                </a:solidFill>
                <a:ea typeface="MS PGothic" charset="0"/>
              </a:rPr>
              <a:t>P()</a:t>
            </a:r>
            <a:r>
              <a:rPr lang="en-US" dirty="0">
                <a:ea typeface="MS PGothic" charset="0"/>
              </a:rPr>
              <a:t> and </a:t>
            </a:r>
            <a:r>
              <a:rPr lang="en-US" b="1" dirty="0">
                <a:solidFill>
                  <a:srgbClr val="000000"/>
                </a:solidFill>
                <a:ea typeface="MS PGothic" charset="0"/>
              </a:rPr>
              <a:t>V()</a:t>
            </a:r>
          </a:p>
          <a:p>
            <a:pPr lvl="1">
              <a:lnSpc>
                <a:spcPct val="90000"/>
              </a:lnSpc>
            </a:pPr>
            <a:endParaRPr lang="en-US" b="1" dirty="0">
              <a:solidFill>
                <a:srgbClr val="000000"/>
              </a:solidFill>
              <a:ea typeface="MS PGothic" charset="0"/>
            </a:endParaRPr>
          </a:p>
          <a:p>
            <a:pPr>
              <a:tabLst>
                <a:tab pos="2001838" algn="ctr"/>
                <a:tab pos="4513263" algn="ctr"/>
              </a:tabLst>
            </a:pPr>
            <a:r>
              <a:rPr lang="en-US" sz="2800" dirty="0">
                <a:solidFill>
                  <a:srgbClr val="FF0000"/>
                </a:solidFill>
                <a:ea typeface="MS PGothic" charset="0"/>
              </a:rPr>
              <a:t>Counting semaphore </a:t>
            </a:r>
            <a:r>
              <a:rPr lang="en-US" sz="2800" dirty="0">
                <a:ea typeface="MS PGothic" charset="0"/>
              </a:rPr>
              <a:t>– integer value can range over an unrestricted domain</a:t>
            </a:r>
          </a:p>
          <a:p>
            <a:pPr>
              <a:tabLst>
                <a:tab pos="2001838" algn="ctr"/>
                <a:tab pos="4513263" algn="ctr"/>
              </a:tabLst>
            </a:pPr>
            <a:r>
              <a:rPr lang="en-US" sz="2800" dirty="0">
                <a:solidFill>
                  <a:srgbClr val="FF0000"/>
                </a:solidFill>
                <a:ea typeface="MS PGothic" charset="0"/>
              </a:rPr>
              <a:t>Binary semaphore </a:t>
            </a:r>
            <a:r>
              <a:rPr lang="en-US" sz="2800" dirty="0">
                <a:ea typeface="MS PGothic" charset="0"/>
              </a:rPr>
              <a:t>– integer value can range only between 0 and 1</a:t>
            </a:r>
          </a:p>
          <a:p>
            <a:pPr lvl="1">
              <a:tabLst>
                <a:tab pos="2001838" algn="ctr"/>
                <a:tab pos="4513263" algn="ctr"/>
              </a:tabLst>
            </a:pPr>
            <a:r>
              <a:rPr lang="en-US" dirty="0">
                <a:ea typeface="MS PGothic" charset="0"/>
                <a:sym typeface="MT Extra" charset="0"/>
              </a:rPr>
              <a:t>Same as a </a:t>
            </a:r>
            <a:r>
              <a:rPr lang="en-US" b="1" dirty="0" err="1">
                <a:solidFill>
                  <a:srgbClr val="3366FF"/>
                </a:solidFill>
                <a:ea typeface="MS PGothic" charset="0"/>
                <a:sym typeface="MT Extra" charset="0"/>
              </a:rPr>
              <a:t>mutex</a:t>
            </a:r>
            <a:r>
              <a:rPr lang="en-US" b="1" dirty="0">
                <a:solidFill>
                  <a:srgbClr val="3366FF"/>
                </a:solidFill>
                <a:ea typeface="MS PGothic" charset="0"/>
                <a:sym typeface="MT Extra" charset="0"/>
              </a:rPr>
              <a:t> lock</a:t>
            </a:r>
            <a:endParaRPr lang="en-US" b="1" dirty="0">
              <a:solidFill>
                <a:srgbClr val="3366FF"/>
              </a:solidFill>
              <a:ea typeface="MS PGothic" charset="0"/>
            </a:endParaRPr>
          </a:p>
        </p:txBody>
      </p:sp>
      <p:sp>
        <p:nvSpPr>
          <p:cNvPr id="2" name="Slide Number Placeholder 1"/>
          <p:cNvSpPr>
            <a:spLocks noGrp="1"/>
          </p:cNvSpPr>
          <p:nvPr>
            <p:ph type="sldNum" sz="quarter" idx="4"/>
          </p:nvPr>
        </p:nvSpPr>
        <p:spPr/>
        <p:txBody>
          <a:bodyPr/>
          <a:lstStyle/>
          <a:p>
            <a:fld id="{8353CCE1-ED68-4673-B2B8-9A8ACC32B759}" type="slidenum">
              <a:rPr lang="en-US" smtClean="0"/>
              <a:pPr/>
              <a:t>5</a:t>
            </a:fld>
            <a:endParaRPr lang="en-US" dirty="0"/>
          </a:p>
        </p:txBody>
      </p:sp>
      <p:pic>
        <p:nvPicPr>
          <p:cNvPr id="5" name="Picture 4"/>
          <p:cNvPicPr>
            <a:picLocks noChangeAspect="1"/>
          </p:cNvPicPr>
          <p:nvPr/>
        </p:nvPicPr>
        <p:blipFill>
          <a:blip r:embed="rId3"/>
          <a:stretch>
            <a:fillRect/>
          </a:stretch>
        </p:blipFill>
        <p:spPr>
          <a:xfrm>
            <a:off x="7162800" y="1014484"/>
            <a:ext cx="4038600" cy="2351975"/>
          </a:xfrm>
          <a:prstGeom prst="rect">
            <a:avLst/>
          </a:prstGeom>
        </p:spPr>
      </p:pic>
    </p:spTree>
    <p:extLst>
      <p:ext uri="{BB962C8B-B14F-4D97-AF65-F5344CB8AC3E}">
        <p14:creationId xmlns:p14="http://schemas.microsoft.com/office/powerpoint/2010/main" val="956986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057400" y="259095"/>
            <a:ext cx="8229600" cy="934704"/>
          </a:xfrm>
        </p:spPr>
        <p:txBody>
          <a:bodyPr>
            <a:noAutofit/>
          </a:bodyPr>
          <a:lstStyle/>
          <a:p>
            <a:pPr eaLnBrk="1" hangingPunct="1"/>
            <a:r>
              <a:rPr lang="en-US" dirty="0">
                <a:latin typeface="+mn-lt"/>
                <a:ea typeface="MS PGothic" charset="0"/>
              </a:rPr>
              <a:t>Counting vs. Binary Semaphore</a:t>
            </a:r>
          </a:p>
        </p:txBody>
      </p:sp>
      <p:sp>
        <p:nvSpPr>
          <p:cNvPr id="27651" name="Rectangle 3"/>
          <p:cNvSpPr>
            <a:spLocks noGrp="1" noChangeArrowheads="1"/>
          </p:cNvSpPr>
          <p:nvPr>
            <p:ph idx="1"/>
          </p:nvPr>
        </p:nvSpPr>
        <p:spPr>
          <a:xfrm>
            <a:off x="508001" y="1447800"/>
            <a:ext cx="5892800" cy="4800600"/>
          </a:xfrm>
        </p:spPr>
        <p:txBody>
          <a:bodyPr>
            <a:noAutofit/>
          </a:bodyPr>
          <a:lstStyle/>
          <a:p>
            <a:pPr>
              <a:tabLst>
                <a:tab pos="2001838" algn="ctr"/>
                <a:tab pos="4513263" algn="ctr"/>
              </a:tabLst>
            </a:pPr>
            <a:r>
              <a:rPr lang="en-US" sz="2800" dirty="0">
                <a:solidFill>
                  <a:srgbClr val="FF0000"/>
                </a:solidFill>
                <a:ea typeface="MS PGothic" charset="0"/>
              </a:rPr>
              <a:t>Binary semaphore </a:t>
            </a:r>
            <a:r>
              <a:rPr lang="en-US" sz="2800" dirty="0">
                <a:ea typeface="MS PGothic" charset="0"/>
              </a:rPr>
              <a:t>– integer value can range only between 0 and 1</a:t>
            </a:r>
          </a:p>
          <a:p>
            <a:pPr lvl="1">
              <a:tabLst>
                <a:tab pos="2001838" algn="ctr"/>
                <a:tab pos="4513263" algn="ctr"/>
              </a:tabLst>
            </a:pPr>
            <a:r>
              <a:rPr lang="en-US" sz="2400" dirty="0">
                <a:ea typeface="MS PGothic" charset="0"/>
                <a:sym typeface="MT Extra" charset="0"/>
              </a:rPr>
              <a:t>Same as a </a:t>
            </a:r>
            <a:r>
              <a:rPr lang="en-US" sz="2400" dirty="0" err="1">
                <a:solidFill>
                  <a:srgbClr val="FF0000"/>
                </a:solidFill>
                <a:ea typeface="MS PGothic" charset="0"/>
                <a:sym typeface="MT Extra" charset="0"/>
              </a:rPr>
              <a:t>mutex</a:t>
            </a:r>
            <a:r>
              <a:rPr lang="en-US" sz="2400" dirty="0">
                <a:solidFill>
                  <a:srgbClr val="FF0000"/>
                </a:solidFill>
                <a:ea typeface="MS PGothic" charset="0"/>
                <a:sym typeface="MT Extra" charset="0"/>
              </a:rPr>
              <a:t> lock</a:t>
            </a:r>
          </a:p>
          <a:p>
            <a:pPr lvl="1">
              <a:tabLst>
                <a:tab pos="2001838" algn="ctr"/>
                <a:tab pos="4513263" algn="ctr"/>
              </a:tabLst>
            </a:pPr>
            <a:endParaRPr lang="en-US" b="1" dirty="0">
              <a:solidFill>
                <a:srgbClr val="3366FF"/>
              </a:solidFill>
              <a:ea typeface="MS PGothic" charset="0"/>
              <a:sym typeface="MT Extra" charset="0"/>
            </a:endParaRPr>
          </a:p>
          <a:p>
            <a:pPr lvl="1">
              <a:tabLst>
                <a:tab pos="2001838" algn="ctr"/>
                <a:tab pos="4513263" algn="ctr"/>
              </a:tabLst>
            </a:pPr>
            <a:endParaRPr lang="en-US" b="1" dirty="0">
              <a:solidFill>
                <a:srgbClr val="3366FF"/>
              </a:solidFill>
              <a:ea typeface="MS PGothic" charset="0"/>
              <a:sym typeface="MT Extra" charset="0"/>
            </a:endParaRPr>
          </a:p>
          <a:p>
            <a:pPr lvl="1">
              <a:tabLst>
                <a:tab pos="2001838" algn="ctr"/>
                <a:tab pos="4513263" algn="ctr"/>
              </a:tabLst>
            </a:pPr>
            <a:endParaRPr lang="en-US" b="1" dirty="0">
              <a:solidFill>
                <a:srgbClr val="3366FF"/>
              </a:solidFill>
              <a:ea typeface="MS PGothic" charset="0"/>
              <a:sym typeface="MT Extra" charset="0"/>
            </a:endParaRPr>
          </a:p>
          <a:p>
            <a:pPr>
              <a:tabLst>
                <a:tab pos="2001838" algn="ctr"/>
                <a:tab pos="4513263" algn="ctr"/>
              </a:tabLst>
            </a:pPr>
            <a:r>
              <a:rPr lang="en-US" sz="2800" dirty="0">
                <a:solidFill>
                  <a:srgbClr val="FF0000"/>
                </a:solidFill>
                <a:ea typeface="MS PGothic" charset="0"/>
              </a:rPr>
              <a:t>Counting semaphore </a:t>
            </a:r>
            <a:r>
              <a:rPr lang="en-US" sz="2800" dirty="0">
                <a:ea typeface="MS PGothic" charset="0"/>
              </a:rPr>
              <a:t>– integer value can range over an unrestricted domain</a:t>
            </a:r>
          </a:p>
        </p:txBody>
      </p:sp>
      <p:sp>
        <p:nvSpPr>
          <p:cNvPr id="2" name="Slide Number Placeholder 1"/>
          <p:cNvSpPr>
            <a:spLocks noGrp="1"/>
          </p:cNvSpPr>
          <p:nvPr>
            <p:ph type="sldNum" sz="quarter" idx="4"/>
          </p:nvPr>
        </p:nvSpPr>
        <p:spPr/>
        <p:txBody>
          <a:bodyPr/>
          <a:lstStyle/>
          <a:p>
            <a:fld id="{8353CCE1-ED68-4673-B2B8-9A8ACC32B759}" type="slidenum">
              <a:rPr lang="en-US" smtClean="0"/>
              <a:pPr/>
              <a:t>6</a:t>
            </a:fld>
            <a:endParaRPr lang="en-US" dirty="0"/>
          </a:p>
        </p:txBody>
      </p:sp>
      <p:pic>
        <p:nvPicPr>
          <p:cNvPr id="3" name="Picture 2"/>
          <p:cNvPicPr>
            <a:picLocks noChangeAspect="1"/>
          </p:cNvPicPr>
          <p:nvPr/>
        </p:nvPicPr>
        <p:blipFill>
          <a:blip r:embed="rId3"/>
          <a:stretch>
            <a:fillRect/>
          </a:stretch>
        </p:blipFill>
        <p:spPr>
          <a:xfrm>
            <a:off x="6705600" y="1295400"/>
            <a:ext cx="3886200" cy="1926005"/>
          </a:xfrm>
          <a:prstGeom prst="rect">
            <a:avLst/>
          </a:prstGeom>
        </p:spPr>
      </p:pic>
      <p:pic>
        <p:nvPicPr>
          <p:cNvPr id="5" name="Picture 4"/>
          <p:cNvPicPr>
            <a:picLocks noChangeAspect="1"/>
          </p:cNvPicPr>
          <p:nvPr/>
        </p:nvPicPr>
        <p:blipFill>
          <a:blip r:embed="rId4"/>
          <a:stretch>
            <a:fillRect/>
          </a:stretch>
        </p:blipFill>
        <p:spPr>
          <a:xfrm>
            <a:off x="6858000" y="4190999"/>
            <a:ext cx="3657600" cy="1943100"/>
          </a:xfrm>
          <a:prstGeom prst="rect">
            <a:avLst/>
          </a:prstGeom>
        </p:spPr>
      </p:pic>
    </p:spTree>
    <p:extLst>
      <p:ext uri="{BB962C8B-B14F-4D97-AF65-F5344CB8AC3E}">
        <p14:creationId xmlns:p14="http://schemas.microsoft.com/office/powerpoint/2010/main" val="252608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53CCE1-ED68-4673-B2B8-9A8ACC32B759}" type="slidenum">
              <a:rPr lang="en-US" smtClean="0"/>
              <a:pPr/>
              <a:t>7</a:t>
            </a:fld>
            <a:endParaRPr lang="en-US"/>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12420600" cy="6858000"/>
          </a:xfrm>
          <a:prstGeom prst="rect">
            <a:avLst/>
          </a:prstGeom>
        </p:spPr>
      </p:pic>
    </p:spTree>
    <p:extLst>
      <p:ext uri="{BB962C8B-B14F-4D97-AF65-F5344CB8AC3E}">
        <p14:creationId xmlns:p14="http://schemas.microsoft.com/office/powerpoint/2010/main" val="1738650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idx="1"/>
          </p:nvPr>
        </p:nvSpPr>
        <p:spPr>
          <a:xfrm>
            <a:off x="2351089" y="1752600"/>
            <a:ext cx="7921625" cy="4665664"/>
          </a:xfrm>
        </p:spPr>
        <p:txBody>
          <a:bodyPr>
            <a:normAutofit lnSpcReduction="10000"/>
          </a:bodyPr>
          <a:lstStyle/>
          <a:p>
            <a:pPr marL="0" indent="0">
              <a:lnSpc>
                <a:spcPct val="90000"/>
              </a:lnSpc>
              <a:buNone/>
            </a:pPr>
            <a:endParaRPr lang="en-US" sz="2800" dirty="0">
              <a:solidFill>
                <a:srgbClr val="000000"/>
              </a:solidFill>
              <a:latin typeface="Courier New"/>
              <a:ea typeface="MS PGothic" charset="0"/>
              <a:cs typeface="Courier New"/>
            </a:endParaRPr>
          </a:p>
          <a:p>
            <a:pPr lvl="1">
              <a:lnSpc>
                <a:spcPct val="90000"/>
              </a:lnSpc>
              <a:buFont typeface="Monotype Sorts" charset="0"/>
              <a:buNone/>
            </a:pPr>
            <a:r>
              <a:rPr lang="en-US" dirty="0">
                <a:latin typeface="Courier New"/>
                <a:ea typeface="MS PGothic" charset="0"/>
                <a:cs typeface="Courier New"/>
                <a:sym typeface="Symbol" charset="0"/>
              </a:rPr>
              <a:t>wait(S) { </a:t>
            </a:r>
          </a:p>
          <a:p>
            <a:pPr lvl="1">
              <a:lnSpc>
                <a:spcPct val="90000"/>
              </a:lnSpc>
              <a:buFont typeface="Monotype Sorts" charset="0"/>
              <a:buNone/>
            </a:pPr>
            <a:r>
              <a:rPr lang="en-US" dirty="0">
                <a:latin typeface="Courier New"/>
                <a:ea typeface="MS PGothic" charset="0"/>
                <a:cs typeface="Courier New"/>
                <a:sym typeface="Symbol" charset="0"/>
              </a:rPr>
              <a:t>    while (S &lt;= 0)</a:t>
            </a:r>
          </a:p>
          <a:p>
            <a:pPr lvl="1">
              <a:lnSpc>
                <a:spcPct val="90000"/>
              </a:lnSpc>
              <a:buFont typeface="Monotype Sorts" charset="0"/>
              <a:buNone/>
            </a:pPr>
            <a:r>
              <a:rPr lang="en-US" dirty="0">
                <a:latin typeface="Courier New"/>
                <a:ea typeface="MS PGothic" charset="0"/>
                <a:cs typeface="Courier New"/>
                <a:sym typeface="Symbol" charset="0"/>
              </a:rPr>
              <a:t>       ; // busy wait</a:t>
            </a:r>
          </a:p>
          <a:p>
            <a:pPr lvl="1">
              <a:lnSpc>
                <a:spcPct val="90000"/>
              </a:lnSpc>
              <a:buFont typeface="Monotype Sorts" charset="0"/>
              <a:buNone/>
            </a:pPr>
            <a:r>
              <a:rPr lang="en-US" dirty="0">
                <a:latin typeface="Courier New"/>
                <a:ea typeface="MS PGothic" charset="0"/>
                <a:cs typeface="Courier New"/>
                <a:sym typeface="Symbol" charset="0"/>
              </a:rPr>
              <a:t>    S--;</a:t>
            </a:r>
          </a:p>
          <a:p>
            <a:pPr lvl="1">
              <a:lnSpc>
                <a:spcPct val="90000"/>
              </a:lnSpc>
              <a:buFont typeface="Monotype Sorts" charset="0"/>
              <a:buNone/>
            </a:pPr>
            <a:r>
              <a:rPr lang="en-US" dirty="0">
                <a:latin typeface="Courier New"/>
                <a:ea typeface="MS PGothic" charset="0"/>
                <a:cs typeface="Courier New"/>
                <a:sym typeface="Symbol" charset="0"/>
              </a:rPr>
              <a:t>}</a:t>
            </a:r>
          </a:p>
          <a:p>
            <a:pPr lvl="1">
              <a:lnSpc>
                <a:spcPct val="90000"/>
              </a:lnSpc>
              <a:buFont typeface="Monotype Sorts" charset="0"/>
              <a:buNone/>
            </a:pPr>
            <a:endParaRPr lang="en-US" dirty="0">
              <a:latin typeface="Courier New"/>
              <a:ea typeface="MS PGothic" charset="0"/>
              <a:cs typeface="Courier New"/>
              <a:sym typeface="Symbol" charset="0"/>
            </a:endParaRPr>
          </a:p>
          <a:p>
            <a:pPr lvl="1">
              <a:lnSpc>
                <a:spcPct val="90000"/>
              </a:lnSpc>
              <a:buFont typeface="Monotype Sorts" charset="0"/>
              <a:buNone/>
            </a:pPr>
            <a:r>
              <a:rPr lang="en-US" dirty="0">
                <a:latin typeface="Courier New"/>
                <a:ea typeface="MS PGothic" charset="0"/>
                <a:cs typeface="Courier New"/>
                <a:sym typeface="Symbol" charset="0"/>
              </a:rPr>
              <a:t>signal(S) { </a:t>
            </a:r>
          </a:p>
          <a:p>
            <a:pPr lvl="1">
              <a:lnSpc>
                <a:spcPct val="90000"/>
              </a:lnSpc>
              <a:buFont typeface="Monotype Sorts" charset="0"/>
              <a:buNone/>
            </a:pPr>
            <a:r>
              <a:rPr lang="en-US" dirty="0">
                <a:latin typeface="Courier New"/>
                <a:ea typeface="MS PGothic" charset="0"/>
                <a:cs typeface="Courier New"/>
                <a:sym typeface="Symbol" charset="0"/>
              </a:rPr>
              <a:t>    S++;</a:t>
            </a:r>
          </a:p>
          <a:p>
            <a:pPr lvl="1">
              <a:lnSpc>
                <a:spcPct val="90000"/>
              </a:lnSpc>
              <a:buFont typeface="Monotype Sorts" charset="0"/>
              <a:buNone/>
            </a:pPr>
            <a:r>
              <a:rPr lang="en-US" dirty="0">
                <a:latin typeface="Courier New"/>
                <a:ea typeface="MS PGothic" charset="0"/>
                <a:cs typeface="Courier New"/>
                <a:sym typeface="Symbol" charset="0"/>
              </a:rPr>
              <a:t>}</a:t>
            </a:r>
          </a:p>
        </p:txBody>
      </p:sp>
      <p:sp>
        <p:nvSpPr>
          <p:cNvPr id="2" name="Slide Number Placeholder 1"/>
          <p:cNvSpPr>
            <a:spLocks noGrp="1"/>
          </p:cNvSpPr>
          <p:nvPr>
            <p:ph type="sldNum" sz="quarter" idx="4"/>
          </p:nvPr>
        </p:nvSpPr>
        <p:spPr/>
        <p:txBody>
          <a:bodyPr/>
          <a:lstStyle/>
          <a:p>
            <a:fld id="{8353CCE1-ED68-4673-B2B8-9A8ACC32B759}" type="slidenum">
              <a:rPr lang="en-US" smtClean="0"/>
              <a:pPr/>
              <a:t>8</a:t>
            </a:fld>
            <a:endParaRPr lang="en-US" dirty="0"/>
          </a:p>
        </p:txBody>
      </p:sp>
      <p:sp>
        <p:nvSpPr>
          <p:cNvPr id="5" name="Rectangle 3"/>
          <p:cNvSpPr txBox="1">
            <a:spLocks noChangeArrowheads="1"/>
          </p:cNvSpPr>
          <p:nvPr/>
        </p:nvSpPr>
        <p:spPr>
          <a:xfrm>
            <a:off x="508000" y="222406"/>
            <a:ext cx="10998199" cy="137779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4000" dirty="0">
                <a:solidFill>
                  <a:srgbClr val="FF0000"/>
                </a:solidFill>
                <a:ea typeface="MS PGothic" charset="0"/>
              </a:rPr>
              <a:t>Exercise 3: </a:t>
            </a:r>
            <a:r>
              <a:rPr lang="en-US" sz="4000" dirty="0">
                <a:ea typeface="MS PGothic" charset="0"/>
              </a:rPr>
              <a:t>Can you explain these operations? </a:t>
            </a:r>
            <a:r>
              <a:rPr lang="en-US" sz="4000" dirty="0"/>
              <a:t>How can a waiting process be signaled to proceed? </a:t>
            </a:r>
            <a:endParaRPr lang="en-US" sz="4000" dirty="0">
              <a:ea typeface="MS PGothic" charset="0"/>
            </a:endParaRPr>
          </a:p>
        </p:txBody>
      </p:sp>
    </p:spTree>
    <p:extLst>
      <p:ext uri="{BB962C8B-B14F-4D97-AF65-F5344CB8AC3E}">
        <p14:creationId xmlns:p14="http://schemas.microsoft.com/office/powerpoint/2010/main" val="1874715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2085975" y="288925"/>
            <a:ext cx="8534400" cy="701675"/>
          </a:xfrm>
        </p:spPr>
        <p:txBody>
          <a:bodyPr>
            <a:noAutofit/>
          </a:bodyPr>
          <a:lstStyle/>
          <a:p>
            <a:pPr eaLnBrk="1" hangingPunct="1"/>
            <a:r>
              <a:rPr lang="en-US" dirty="0">
                <a:latin typeface="+mn-lt"/>
                <a:ea typeface="MS PGothic" charset="0"/>
              </a:rPr>
              <a:t>Sample Semaphore Usage</a:t>
            </a:r>
          </a:p>
        </p:txBody>
      </p:sp>
      <p:sp>
        <p:nvSpPr>
          <p:cNvPr id="28675" name="Rectangle 3"/>
          <p:cNvSpPr>
            <a:spLocks noGrp="1" noChangeArrowheads="1"/>
          </p:cNvSpPr>
          <p:nvPr>
            <p:ph idx="1"/>
          </p:nvPr>
        </p:nvSpPr>
        <p:spPr>
          <a:xfrm>
            <a:off x="1752600" y="1066800"/>
            <a:ext cx="8763000" cy="1905000"/>
          </a:xfrm>
        </p:spPr>
        <p:txBody>
          <a:bodyPr>
            <a:normAutofit/>
          </a:bodyPr>
          <a:lstStyle/>
          <a:p>
            <a:pPr>
              <a:tabLst>
                <a:tab pos="2001838" algn="ctr"/>
                <a:tab pos="4513263" algn="ctr"/>
              </a:tabLst>
            </a:pPr>
            <a:r>
              <a:rPr lang="en-US" sz="2800" dirty="0">
                <a:ea typeface="MS PGothic" charset="0"/>
                <a:sym typeface="MT Extra" charset="0"/>
              </a:rPr>
              <a:t>Can solve various synchronization problems</a:t>
            </a:r>
          </a:p>
          <a:p>
            <a:pPr>
              <a:tabLst>
                <a:tab pos="2001838" algn="ctr"/>
                <a:tab pos="4513263" algn="ctr"/>
              </a:tabLst>
            </a:pPr>
            <a:r>
              <a:rPr lang="en-US" sz="2800" dirty="0">
                <a:ea typeface="MS PGothic" charset="0"/>
                <a:sym typeface="MT Extra" charset="0"/>
              </a:rPr>
              <a:t>Consider </a:t>
            </a:r>
            <a:r>
              <a:rPr lang="en-US" sz="2800" b="1" i="1" dirty="0">
                <a:ea typeface="MS PGothic" charset="0"/>
                <a:sym typeface="MT Extra" charset="0"/>
              </a:rPr>
              <a:t>P</a:t>
            </a:r>
            <a:r>
              <a:rPr lang="en-US" sz="2800" b="1" i="1" baseline="-25000" dirty="0">
                <a:ea typeface="MS PGothic" charset="0"/>
                <a:sym typeface="MT Extra" charset="0"/>
              </a:rPr>
              <a:t>1</a:t>
            </a:r>
            <a:r>
              <a:rPr lang="en-US" sz="2800" b="1" i="1" dirty="0">
                <a:ea typeface="MS PGothic" charset="0"/>
                <a:sym typeface="MT Extra" charset="0"/>
              </a:rPr>
              <a:t> </a:t>
            </a:r>
            <a:r>
              <a:rPr lang="en-US" sz="2800" dirty="0">
                <a:ea typeface="MS PGothic" charset="0"/>
                <a:sym typeface="MT Extra" charset="0"/>
              </a:rPr>
              <a:t> and </a:t>
            </a:r>
            <a:r>
              <a:rPr lang="en-US" sz="2800" b="1" i="1" dirty="0">
                <a:ea typeface="MS PGothic" charset="0"/>
                <a:sym typeface="MT Extra" charset="0"/>
              </a:rPr>
              <a:t>P</a:t>
            </a:r>
            <a:r>
              <a:rPr lang="en-US" sz="2800" b="1" i="1" baseline="-25000" dirty="0">
                <a:ea typeface="MS PGothic" charset="0"/>
                <a:sym typeface="MT Extra" charset="0"/>
              </a:rPr>
              <a:t>2</a:t>
            </a:r>
            <a:r>
              <a:rPr lang="en-US" sz="2800" dirty="0">
                <a:ea typeface="MS PGothic" charset="0"/>
                <a:sym typeface="MT Extra" charset="0"/>
              </a:rPr>
              <a:t> that require</a:t>
            </a:r>
            <a:r>
              <a:rPr lang="en-US" sz="2800" b="1" i="1" dirty="0">
                <a:ea typeface="MS PGothic" charset="0"/>
                <a:sym typeface="MT Extra" charset="0"/>
              </a:rPr>
              <a:t> S</a:t>
            </a:r>
            <a:r>
              <a:rPr lang="en-US" sz="2800" b="1" i="1" baseline="-25000" dirty="0">
                <a:ea typeface="MS PGothic" charset="0"/>
                <a:sym typeface="MT Extra" charset="0"/>
              </a:rPr>
              <a:t>1</a:t>
            </a:r>
            <a:r>
              <a:rPr lang="en-US" sz="2800" b="1" i="1" dirty="0">
                <a:ea typeface="MS PGothic" charset="0"/>
                <a:sym typeface="MT Extra" charset="0"/>
              </a:rPr>
              <a:t> </a:t>
            </a:r>
            <a:r>
              <a:rPr lang="en-US" sz="2800" dirty="0">
                <a:ea typeface="MS PGothic" charset="0"/>
                <a:sym typeface="MT Extra" charset="0"/>
              </a:rPr>
              <a:t>to happen before </a:t>
            </a:r>
            <a:r>
              <a:rPr lang="en-US" sz="2800" b="1" i="1" dirty="0">
                <a:ea typeface="MS PGothic" charset="0"/>
                <a:sym typeface="MT Extra" charset="0"/>
              </a:rPr>
              <a:t>S</a:t>
            </a:r>
            <a:r>
              <a:rPr lang="en-US" sz="2800" b="1" i="1" baseline="-25000" dirty="0">
                <a:ea typeface="MS PGothic" charset="0"/>
                <a:sym typeface="MT Extra" charset="0"/>
              </a:rPr>
              <a:t>2</a:t>
            </a:r>
          </a:p>
          <a:p>
            <a:pPr marL="0" indent="0">
              <a:buNone/>
              <a:tabLst>
                <a:tab pos="2001838" algn="ctr"/>
                <a:tab pos="4513263" algn="ctr"/>
              </a:tabLst>
            </a:pPr>
            <a:r>
              <a:rPr lang="en-US" sz="2800" dirty="0">
                <a:solidFill>
                  <a:srgbClr val="FF0000"/>
                </a:solidFill>
                <a:ea typeface="MS PGothic" charset="0"/>
                <a:sym typeface="MT Extra" charset="0"/>
              </a:rPr>
              <a:t>How to use semaphore “sync” on the two processes?</a:t>
            </a:r>
            <a:endParaRPr lang="en-US" sz="2800" baseline="-25000" dirty="0">
              <a:solidFill>
                <a:srgbClr val="FF0000"/>
              </a:solidFill>
              <a:ea typeface="MS PGothic" charset="0"/>
              <a:sym typeface="MT Extra" charset="0"/>
            </a:endParaRPr>
          </a:p>
        </p:txBody>
      </p:sp>
      <p:sp>
        <p:nvSpPr>
          <p:cNvPr id="2" name="Slide Number Placeholder 1"/>
          <p:cNvSpPr>
            <a:spLocks noGrp="1"/>
          </p:cNvSpPr>
          <p:nvPr>
            <p:ph type="sldNum" sz="quarter" idx="4"/>
          </p:nvPr>
        </p:nvSpPr>
        <p:spPr/>
        <p:txBody>
          <a:bodyPr/>
          <a:lstStyle/>
          <a:p>
            <a:fld id="{8353CCE1-ED68-4673-B2B8-9A8ACC32B759}" type="slidenum">
              <a:rPr lang="en-US" smtClean="0"/>
              <a:pPr/>
              <a:t>9</a:t>
            </a:fld>
            <a:endParaRPr lang="en-US" dirty="0"/>
          </a:p>
        </p:txBody>
      </p:sp>
      <p:sp>
        <p:nvSpPr>
          <p:cNvPr id="5" name="Rectangle 3"/>
          <p:cNvSpPr txBox="1">
            <a:spLocks noChangeArrowheads="1"/>
          </p:cNvSpPr>
          <p:nvPr/>
        </p:nvSpPr>
        <p:spPr>
          <a:xfrm>
            <a:off x="1981200" y="2590800"/>
            <a:ext cx="8534400" cy="55356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tabLst>
                <a:tab pos="2001838" algn="ctr"/>
                <a:tab pos="4513263" algn="ctr"/>
              </a:tabLst>
            </a:pPr>
            <a:endParaRPr lang="en-US" sz="1600" b="1" i="1" baseline="-25000" dirty="0">
              <a:latin typeface="Helvetica" charset="0"/>
              <a:ea typeface="MS PGothic" charset="0"/>
              <a:sym typeface="MT Extra" charset="0"/>
            </a:endParaRPr>
          </a:p>
          <a:p>
            <a:pPr>
              <a:buNone/>
              <a:tabLst>
                <a:tab pos="2001838" algn="ctr"/>
                <a:tab pos="4513263" algn="ctr"/>
              </a:tabLst>
            </a:pPr>
            <a:endParaRPr lang="en-US" sz="1600" b="1" i="1" baseline="-25000" dirty="0">
              <a:latin typeface="Helvetica" charset="0"/>
              <a:ea typeface="MS PGothic" charset="0"/>
              <a:sym typeface="MT Extra" charset="0"/>
            </a:endParaRPr>
          </a:p>
        </p:txBody>
      </p:sp>
      <p:sp>
        <p:nvSpPr>
          <p:cNvPr id="3" name="TextBox 2"/>
          <p:cNvSpPr txBox="1"/>
          <p:nvPr/>
        </p:nvSpPr>
        <p:spPr>
          <a:xfrm>
            <a:off x="2006221" y="3889445"/>
            <a:ext cx="8153400" cy="2677656"/>
          </a:xfrm>
          <a:prstGeom prst="rect">
            <a:avLst/>
          </a:prstGeom>
          <a:noFill/>
        </p:spPr>
        <p:txBody>
          <a:bodyPr wrap="square" rtlCol="0">
            <a:spAutoFit/>
          </a:bodyPr>
          <a:lstStyle/>
          <a:p>
            <a:pPr lvl="1">
              <a:tabLst>
                <a:tab pos="2001838" algn="ctr"/>
                <a:tab pos="4513263" algn="ctr"/>
              </a:tabLst>
            </a:pPr>
            <a:r>
              <a:rPr lang="en-US" sz="2400" dirty="0">
                <a:solidFill>
                  <a:srgbClr val="000000"/>
                </a:solidFill>
                <a:latin typeface="Courier New"/>
                <a:cs typeface="Courier New"/>
                <a:sym typeface="MT Extra" charset="0"/>
              </a:rPr>
              <a:t>P1:</a:t>
            </a:r>
          </a:p>
          <a:p>
            <a:pPr lvl="1">
              <a:tabLst>
                <a:tab pos="2001838" algn="ctr"/>
                <a:tab pos="4513263" algn="ctr"/>
              </a:tabLst>
            </a:pPr>
            <a:r>
              <a:rPr lang="en-US" sz="2400" dirty="0">
                <a:solidFill>
                  <a:srgbClr val="000000"/>
                </a:solidFill>
                <a:latin typeface="Courier New"/>
                <a:cs typeface="Courier New"/>
                <a:sym typeface="MT Extra" charset="0"/>
              </a:rPr>
              <a:t>   S</a:t>
            </a:r>
            <a:r>
              <a:rPr lang="en-US" sz="2400" baseline="-25000" dirty="0">
                <a:solidFill>
                  <a:srgbClr val="000000"/>
                </a:solidFill>
                <a:latin typeface="Courier New"/>
                <a:cs typeface="Courier New"/>
                <a:sym typeface="MT Extra" charset="0"/>
              </a:rPr>
              <a:t>1</a:t>
            </a:r>
            <a:r>
              <a:rPr lang="en-US" sz="2400" dirty="0">
                <a:solidFill>
                  <a:srgbClr val="000000"/>
                </a:solidFill>
                <a:latin typeface="Courier New"/>
                <a:cs typeface="Courier New"/>
                <a:sym typeface="MT Extra" charset="0"/>
              </a:rPr>
              <a:t>;</a:t>
            </a:r>
          </a:p>
          <a:p>
            <a:pPr lvl="1">
              <a:tabLst>
                <a:tab pos="2001838" algn="ctr"/>
                <a:tab pos="4513263" algn="ctr"/>
              </a:tabLst>
            </a:pPr>
            <a:r>
              <a:rPr lang="en-US" sz="2400" dirty="0">
                <a:solidFill>
                  <a:srgbClr val="000000"/>
                </a:solidFill>
                <a:latin typeface="Courier New"/>
                <a:cs typeface="Courier New"/>
                <a:sym typeface="MT Extra" charset="0"/>
              </a:rPr>
              <a:t>   signal(sync);</a:t>
            </a:r>
          </a:p>
          <a:p>
            <a:pPr lvl="1">
              <a:tabLst>
                <a:tab pos="2001838" algn="ctr"/>
                <a:tab pos="4513263" algn="ctr"/>
              </a:tabLst>
            </a:pPr>
            <a:endParaRPr lang="en-US" sz="2400" dirty="0">
              <a:solidFill>
                <a:srgbClr val="000000"/>
              </a:solidFill>
              <a:latin typeface="Courier New"/>
              <a:cs typeface="Courier New"/>
              <a:sym typeface="MT Extra" charset="0"/>
            </a:endParaRPr>
          </a:p>
          <a:p>
            <a:pPr lvl="1">
              <a:tabLst>
                <a:tab pos="2001838" algn="ctr"/>
                <a:tab pos="4513263" algn="ctr"/>
              </a:tabLst>
            </a:pPr>
            <a:r>
              <a:rPr lang="en-US" sz="2400" dirty="0">
                <a:solidFill>
                  <a:srgbClr val="000000"/>
                </a:solidFill>
                <a:latin typeface="Courier New"/>
                <a:cs typeface="Courier New"/>
                <a:sym typeface="MT Extra" charset="0"/>
              </a:rPr>
              <a:t>P2:</a:t>
            </a:r>
          </a:p>
          <a:p>
            <a:pPr lvl="1">
              <a:tabLst>
                <a:tab pos="2001838" algn="ctr"/>
                <a:tab pos="4513263" algn="ctr"/>
              </a:tabLst>
            </a:pPr>
            <a:r>
              <a:rPr lang="en-US" sz="2400" dirty="0">
                <a:solidFill>
                  <a:srgbClr val="000000"/>
                </a:solidFill>
                <a:latin typeface="Courier New"/>
                <a:cs typeface="Courier New"/>
                <a:sym typeface="MT Extra" charset="0"/>
              </a:rPr>
              <a:t>   wait(sync)</a:t>
            </a:r>
            <a:r>
              <a:rPr lang="en-US" sz="2400" dirty="0">
                <a:solidFill>
                  <a:srgbClr val="0000FF"/>
                </a:solidFill>
                <a:latin typeface="Courier New"/>
                <a:ea typeface="MS PGothic" charset="0"/>
                <a:cs typeface="Courier New"/>
                <a:sym typeface="MT Extra" charset="0"/>
              </a:rPr>
              <a:t>;</a:t>
            </a:r>
            <a:endParaRPr lang="en-US" sz="2400" dirty="0">
              <a:solidFill>
                <a:srgbClr val="000000"/>
              </a:solidFill>
              <a:latin typeface="Courier New"/>
              <a:cs typeface="Courier New"/>
              <a:sym typeface="MT Extra" charset="0"/>
            </a:endParaRPr>
          </a:p>
          <a:p>
            <a:pPr lvl="1">
              <a:tabLst>
                <a:tab pos="2001838" algn="ctr"/>
                <a:tab pos="4513263" algn="ctr"/>
              </a:tabLst>
            </a:pPr>
            <a:r>
              <a:rPr lang="en-US" sz="2400" dirty="0">
                <a:solidFill>
                  <a:srgbClr val="000000"/>
                </a:solidFill>
                <a:latin typeface="Courier New"/>
                <a:cs typeface="Courier New"/>
                <a:sym typeface="MT Extra" charset="0"/>
              </a:rPr>
              <a:t>   S</a:t>
            </a:r>
            <a:r>
              <a:rPr lang="en-US" sz="2400" baseline="-25000" dirty="0">
                <a:solidFill>
                  <a:srgbClr val="000000"/>
                </a:solidFill>
                <a:latin typeface="Courier New"/>
                <a:cs typeface="Courier New"/>
                <a:sym typeface="MT Extra" charset="0"/>
              </a:rPr>
              <a:t>2</a:t>
            </a:r>
            <a:r>
              <a:rPr lang="en-US" sz="2400" dirty="0">
                <a:solidFill>
                  <a:srgbClr val="000000"/>
                </a:solidFill>
                <a:latin typeface="Courier New"/>
                <a:cs typeface="Courier New"/>
                <a:sym typeface="MT Extra" charset="0"/>
              </a:rPr>
              <a:t>;</a:t>
            </a:r>
            <a:endParaRPr lang="en-US" sz="2400" dirty="0">
              <a:latin typeface="Courier New"/>
              <a:ea typeface="MS PGothic" charset="0"/>
              <a:cs typeface="Courier New"/>
              <a:sym typeface="MT Extra" charset="0"/>
            </a:endParaRPr>
          </a:p>
        </p:txBody>
      </p:sp>
      <p:sp>
        <p:nvSpPr>
          <p:cNvPr id="4" name="Rectangle 3"/>
          <p:cNvSpPr/>
          <p:nvPr/>
        </p:nvSpPr>
        <p:spPr>
          <a:xfrm>
            <a:off x="2057400" y="3352801"/>
            <a:ext cx="8229600" cy="461665"/>
          </a:xfrm>
          <a:prstGeom prst="rect">
            <a:avLst/>
          </a:prstGeom>
        </p:spPr>
        <p:txBody>
          <a:bodyPr wrap="square">
            <a:spAutoFit/>
          </a:bodyPr>
          <a:lstStyle/>
          <a:p>
            <a:pPr>
              <a:tabLst>
                <a:tab pos="2001838" algn="ctr"/>
                <a:tab pos="4513263" algn="ctr"/>
              </a:tabLst>
            </a:pPr>
            <a:r>
              <a:rPr lang="en-US" sz="2400" dirty="0">
                <a:latin typeface="Courier New"/>
                <a:ea typeface="MS PGothic" charset="0"/>
                <a:cs typeface="Courier New"/>
                <a:sym typeface="MT Extra" charset="0"/>
              </a:rPr>
              <a:t>Create a semaphore “</a:t>
            </a:r>
            <a:r>
              <a:rPr lang="en-US" altLang="ja-JP" sz="2400" dirty="0">
                <a:solidFill>
                  <a:srgbClr val="000000"/>
                </a:solidFill>
                <a:latin typeface="Courier New"/>
                <a:ea typeface="MS PGothic" charset="0"/>
                <a:cs typeface="Courier New"/>
                <a:sym typeface="MT Extra" charset="0"/>
              </a:rPr>
              <a:t>sync</a:t>
            </a:r>
            <a:r>
              <a:rPr lang="en-US" sz="2400" dirty="0">
                <a:latin typeface="Courier New"/>
                <a:ea typeface="MS PGothic" charset="0"/>
                <a:cs typeface="Courier New"/>
                <a:sym typeface="MT Extra" charset="0"/>
              </a:rPr>
              <a:t>”</a:t>
            </a:r>
            <a:r>
              <a:rPr lang="en-US" altLang="ja-JP" sz="2400" dirty="0">
                <a:latin typeface="Courier New"/>
                <a:ea typeface="MS PGothic" charset="0"/>
                <a:cs typeface="Courier New"/>
                <a:sym typeface="MT Extra" charset="0"/>
              </a:rPr>
              <a:t> initialized to </a:t>
            </a:r>
            <a:r>
              <a:rPr lang="en-US" altLang="ja-JP" sz="2400" b="1" dirty="0">
                <a:solidFill>
                  <a:srgbClr val="FF0000"/>
                </a:solidFill>
                <a:latin typeface="Courier New"/>
                <a:ea typeface="MS PGothic" charset="0"/>
                <a:cs typeface="Courier New"/>
                <a:sym typeface="MT Extra" charset="0"/>
              </a:rPr>
              <a:t>0</a:t>
            </a:r>
            <a:r>
              <a:rPr lang="en-US" altLang="ja-JP" sz="2400" dirty="0">
                <a:latin typeface="Courier New"/>
                <a:ea typeface="MS PGothic" charset="0"/>
                <a:cs typeface="Courier New"/>
                <a:sym typeface="MT Extra" charset="0"/>
              </a:rPr>
              <a:t> </a:t>
            </a:r>
          </a:p>
        </p:txBody>
      </p:sp>
      <p:sp>
        <p:nvSpPr>
          <p:cNvPr id="6" name="TextBox 5"/>
          <p:cNvSpPr txBox="1"/>
          <p:nvPr/>
        </p:nvSpPr>
        <p:spPr>
          <a:xfrm>
            <a:off x="1828800" y="2667000"/>
            <a:ext cx="9296400" cy="707886"/>
          </a:xfrm>
          <a:prstGeom prst="rect">
            <a:avLst/>
          </a:prstGeom>
          <a:noFill/>
        </p:spPr>
        <p:txBody>
          <a:bodyPr wrap="square" rtlCol="0">
            <a:spAutoFit/>
          </a:bodyPr>
          <a:lstStyle/>
          <a:p>
            <a:r>
              <a:rPr lang="en-US" sz="4000" dirty="0">
                <a:solidFill>
                  <a:srgbClr val="FF0000"/>
                </a:solidFill>
                <a:latin typeface="+mn-lt"/>
              </a:rPr>
              <a:t>Exercise 4: </a:t>
            </a:r>
            <a:r>
              <a:rPr lang="en-US" sz="4000" dirty="0">
                <a:latin typeface="+mn-lt"/>
              </a:rPr>
              <a:t>How to initialize “sync”?</a:t>
            </a:r>
          </a:p>
        </p:txBody>
      </p:sp>
    </p:spTree>
    <p:extLst>
      <p:ext uri="{BB962C8B-B14F-4D97-AF65-F5344CB8AC3E}">
        <p14:creationId xmlns:p14="http://schemas.microsoft.com/office/powerpoint/2010/main" val="368402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4136</TotalTime>
  <Words>2647</Words>
  <Application>Microsoft Macintosh PowerPoint</Application>
  <PresentationFormat>Widescreen</PresentationFormat>
  <Paragraphs>581</Paragraphs>
  <Slides>32</Slides>
  <Notes>30</Notes>
  <HiddenSlides>8</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ＭＳ Ｐゴシック</vt:lpstr>
      <vt:lpstr>ＭＳ Ｐゴシック</vt:lpstr>
      <vt:lpstr>SimSun</vt:lpstr>
      <vt:lpstr>Arial</vt:lpstr>
      <vt:lpstr>Calibri</vt:lpstr>
      <vt:lpstr>Courier New</vt:lpstr>
      <vt:lpstr>Helvetica</vt:lpstr>
      <vt:lpstr>Monotype Sorts</vt:lpstr>
      <vt:lpstr>MT Extra</vt:lpstr>
      <vt:lpstr>Symbol</vt:lpstr>
      <vt:lpstr>Times New Roman</vt:lpstr>
      <vt:lpstr>Webdings</vt:lpstr>
      <vt:lpstr>Custom Design</vt:lpstr>
      <vt:lpstr>Mutex Locks</vt:lpstr>
      <vt:lpstr>acquire()</vt:lpstr>
      <vt:lpstr>Exercise 2: Please complete the following code. release()</vt:lpstr>
      <vt:lpstr>Semaphore</vt:lpstr>
      <vt:lpstr>Semaphore</vt:lpstr>
      <vt:lpstr>Counting vs. Binary Semaphore</vt:lpstr>
      <vt:lpstr>PowerPoint Presentation</vt:lpstr>
      <vt:lpstr>PowerPoint Presentation</vt:lpstr>
      <vt:lpstr>Sample Semaphore Usage</vt:lpstr>
      <vt:lpstr>COMP 3500  Introduction to Operating Systems  Synchronization: Part 4 Classical Synchronization Problems</vt:lpstr>
      <vt:lpstr>Exercise 1: What is item “L” in the semaphore structure? What is the purpose of this item?</vt:lpstr>
      <vt:lpstr>Exercise 1 (Plickers): Which one of the following statement about item “L” in the semaphore structure is incorrect?  A. It is a waiting queue.   B. It doesn’t waste CPU time.  C. It avoids busy waiting for a signal.  D. It doesn’t wait for a signal</vt:lpstr>
      <vt:lpstr>Semaphore Implementation with no Busy waiting </vt:lpstr>
      <vt:lpstr>Implementation with no Busy waiting (Cont.)</vt:lpstr>
      <vt:lpstr>Deadlock and Starvation</vt:lpstr>
      <vt:lpstr>The Bounded-Buffer Problem</vt:lpstr>
      <vt:lpstr>The Bounded-Buffer Problem</vt:lpstr>
      <vt:lpstr>The Bounded-Buffer Problem</vt:lpstr>
      <vt:lpstr>The Bounded-Buffer Problem</vt:lpstr>
      <vt:lpstr>The Producer Process</vt:lpstr>
      <vt:lpstr>Exercise 4: Can you design a consumer process?</vt:lpstr>
      <vt:lpstr>Summary</vt:lpstr>
      <vt:lpstr>The Readers-Writers Problem</vt:lpstr>
      <vt:lpstr>The Writer Process Exercise 6: Which semaphore should we use here?</vt:lpstr>
      <vt:lpstr>The Reader Process Exercise 7: Can you explain the following process?</vt:lpstr>
      <vt:lpstr>Other Readers-Writers Problems</vt:lpstr>
      <vt:lpstr>The Dining-Philosophers Problem</vt:lpstr>
      <vt:lpstr>  The structure of Philosopher i</vt:lpstr>
      <vt:lpstr>Deadlock Handling</vt:lpstr>
      <vt:lpstr>Problems with Semaphores</vt:lpstr>
      <vt:lpstr>Monitors</vt:lpstr>
      <vt:lpstr>A Monitor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Xiao Qin</cp:lastModifiedBy>
  <cp:revision>429</cp:revision>
  <dcterms:created xsi:type="dcterms:W3CDTF">2006-08-16T00:00:00Z</dcterms:created>
  <dcterms:modified xsi:type="dcterms:W3CDTF">2018-09-17T15:52:29Z</dcterms:modified>
</cp:coreProperties>
</file>